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5" r:id="rId4"/>
    <p:sldMasterId id="2147483696" r:id="rId5"/>
    <p:sldMasterId id="2147483697" r:id="rId6"/>
    <p:sldMasterId id="214748369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Caveat"/>
      <p:regular r:id="rId40"/>
      <p:bold r:id="rId41"/>
    </p:embeddedFont>
    <p:embeddedFont>
      <p:font typeface="Nunito"/>
      <p:regular r:id="rId42"/>
      <p:bold r:id="rId43"/>
      <p:italic r:id="rId44"/>
      <p:boldItalic r:id="rId45"/>
    </p:embeddedFont>
    <p:embeddedFont>
      <p:font typeface="Arial Narrow"/>
      <p:regular r:id="rId46"/>
      <p:bold r:id="rId47"/>
      <p:italic r:id="rId48"/>
      <p:boldItalic r:id="rId49"/>
    </p:embeddedFont>
    <p:embeddedFont>
      <p:font typeface="Maven Pro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3BA83FD-3DC6-47D7-84FD-B3E7770753EB}">
  <a:tblStyle styleId="{E3BA83FD-3DC6-47D7-84FD-B3E7770753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83161A-B667-4B2C-83E5-6E0A17A3B432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3C822B4-EA36-43DC-8396-6330A02C570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-regular.fntdata"/><Relationship Id="rId42" Type="http://schemas.openxmlformats.org/officeDocument/2006/relationships/font" Target="fonts/Nunito-regular.fntdata"/><Relationship Id="rId41" Type="http://schemas.openxmlformats.org/officeDocument/2006/relationships/font" Target="fonts/Caveat-bold.fntdata"/><Relationship Id="rId44" Type="http://schemas.openxmlformats.org/officeDocument/2006/relationships/font" Target="fonts/Nunito-italic.fntdata"/><Relationship Id="rId43" Type="http://schemas.openxmlformats.org/officeDocument/2006/relationships/font" Target="fonts/Nunito-bold.fntdata"/><Relationship Id="rId46" Type="http://schemas.openxmlformats.org/officeDocument/2006/relationships/font" Target="fonts/ArialNarrow-regular.fntdata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ArialNarrow-italic.fntdata"/><Relationship Id="rId47" Type="http://schemas.openxmlformats.org/officeDocument/2006/relationships/font" Target="fonts/ArialNarrow-bold.fntdata"/><Relationship Id="rId49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MavenPro-bold.fntdata"/><Relationship Id="rId50" Type="http://schemas.openxmlformats.org/officeDocument/2006/relationships/font" Target="fonts/MavenPro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44c0ec439_0_3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44c0ec439_0_3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4618633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4618633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460dcca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460dcca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4667994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466799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461863335_0_23:notes"/>
          <p:cNvSpPr txBox="1"/>
          <p:nvPr>
            <p:ph idx="1" type="body"/>
          </p:nvPr>
        </p:nvSpPr>
        <p:spPr>
          <a:xfrm>
            <a:off x="685800" y="43440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2461863335_0_23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5cdb041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45cdb041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fc24f3f97_0_2:notes"/>
          <p:cNvSpPr txBox="1"/>
          <p:nvPr>
            <p:ph idx="1" type="body"/>
          </p:nvPr>
        </p:nvSpPr>
        <p:spPr>
          <a:xfrm>
            <a:off x="685800" y="43440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1fc24f3f97_0_2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fc24f3f97_0_86:notes"/>
          <p:cNvSpPr txBox="1"/>
          <p:nvPr>
            <p:ph idx="1" type="body"/>
          </p:nvPr>
        </p:nvSpPr>
        <p:spPr>
          <a:xfrm>
            <a:off x="685800" y="43440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fc24f3f97_0_86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450573a4d_0_0:notes"/>
          <p:cNvSpPr txBox="1"/>
          <p:nvPr>
            <p:ph idx="1" type="body"/>
          </p:nvPr>
        </p:nvSpPr>
        <p:spPr>
          <a:xfrm>
            <a:off x="685800" y="43440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2450573a4d_0_0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450573a4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450573a4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62d40d5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62d40d5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44c0ec439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44c0ec439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44c0ec439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44c0ec439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4c0ec43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44c0ec43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44c0ec439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44c0ec439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44c0ec439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44c0ec439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44c0ec439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44c0ec439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4c0ec439_0_2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44c0ec439_0_2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4c0ec439_0_2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44c0ec439_0_2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62d40d5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62d40d5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62d40d59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62d40d59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45d7902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45d7902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60dcca6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460dcca6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05944fb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05944fb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46eb628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46eb628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460dcca6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460dcca6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13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cxnSp>
      <p:sp>
        <p:nvSpPr>
          <p:cNvPr id="276" name="Google Shape;276;p1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13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9" name="Google Shape;27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4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14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1" name="Google Shape;29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0" name="Google Shape;300;p1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" name="Google Shape;301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4" name="Google Shape;304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9" name="Google Shape;309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0" name="Google Shape;31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6" name="Google Shape;316;p1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7" name="Google Shape;317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2" name="Google Shape;322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1" name="Google Shape;33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6" name="Google Shape;336;p23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7" name="Google Shape;337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8" name="Google Shape;338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43" name="Google Shape;34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6" name="Google Shape;346;p25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6" name="Google Shape;35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7" name="Google Shape;35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0" name="Google Shape;36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4" name="Google Shape;3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" name="Google Shape;367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8" name="Google Shape;368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9" name="Google Shape;36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5" name="Google Shape;375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6" name="Google Shape;37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9" name="Google Shape;37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3" name="Google Shape;383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4" name="Google Shape;384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5" name="Google Shape;38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88" name="Google Shape;38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1" name="Google Shape;391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2" name="Google Shape;39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3" name="Google Shape;403;p4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4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4" name="Google Shape;414;p4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0" name="Google Shape;420;p4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6" name="Google Shape;426;p4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4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44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4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4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 txBox="1"/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5" name="Google Shape;435;p45"/>
          <p:cNvSpPr txBox="1"/>
          <p:nvPr>
            <p:ph idx="1" type="body"/>
          </p:nvPr>
        </p:nvSpPr>
        <p:spPr>
          <a:xfrm>
            <a:off x="311701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45"/>
          <p:cNvSpPr txBox="1"/>
          <p:nvPr>
            <p:ph idx="2" type="body"/>
          </p:nvPr>
        </p:nvSpPr>
        <p:spPr>
          <a:xfrm>
            <a:off x="4832401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45"/>
          <p:cNvSpPr txBox="1"/>
          <p:nvPr>
            <p:ph idx="12" type="sldNum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0" name="Google Shape;440;p4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6" name="Google Shape;446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8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1" name="Google Shape;451;p48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48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8" name="Google Shape;458;p4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4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4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4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5" name="Google Shape;465;p50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5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5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5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1" name="Google Shape;471;p51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5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5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5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4" name="Google Shape;294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5" name="Google Shape;295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7" name="Google Shape;397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18.png"/><Relationship Id="rId5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8kxkONdTOSg" TargetMode="External"/><Relationship Id="rId4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_wdgjWqSjzs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/>
          <p:nvPr>
            <p:ph type="ctrTitle"/>
          </p:nvPr>
        </p:nvSpPr>
        <p:spPr>
          <a:xfrm>
            <a:off x="159475" y="618500"/>
            <a:ext cx="5152800" cy="42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reading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a book with you at all times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10-15 minutes in class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150-250 page book in class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15-20 pages a day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response (on form)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Stretch w/VARIETY: genre, time, place, character’s culture, religion, ability, gender, economic status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2"/>
          <p:cNvSpPr txBox="1"/>
          <p:nvPr/>
        </p:nvSpPr>
        <p:spPr>
          <a:xfrm>
            <a:off x="5303900" y="256450"/>
            <a:ext cx="3596100" cy="455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AutoNum type="arabicPeriod"/>
            </a:pPr>
            <a:r>
              <a:rPr lang="en" sz="2100">
                <a:solidFill>
                  <a:srgbClr val="38761D"/>
                </a:solidFill>
              </a:rPr>
              <a:t>Does the story seem interesting?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AutoNum type="arabicPeriod"/>
            </a:pPr>
            <a:r>
              <a:rPr lang="en" sz="2100">
                <a:solidFill>
                  <a:srgbClr val="38761D"/>
                </a:solidFill>
              </a:rPr>
              <a:t>Will it stretch me into a new place, time, culture, experience, genre?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AutoNum type="arabicPeriod"/>
            </a:pPr>
            <a:r>
              <a:rPr lang="en" sz="2100">
                <a:solidFill>
                  <a:srgbClr val="38761D"/>
                </a:solidFill>
              </a:rPr>
              <a:t>Is the font and feel of the book comfortable?</a:t>
            </a:r>
            <a:endParaRPr sz="2100">
              <a:solidFill>
                <a:srgbClr val="38761D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AutoNum type="arabicPeriod"/>
            </a:pPr>
            <a:r>
              <a:rPr lang="en" sz="2100">
                <a:solidFill>
                  <a:srgbClr val="38761D"/>
                </a:solidFill>
              </a:rPr>
              <a:t>Can I finish it in a week or two (because the goal of the quarter is to read a VARIETY)?</a:t>
            </a:r>
            <a:endParaRPr sz="2100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" name="Google Shape;554;p61"/>
          <p:cNvGraphicFramePr/>
          <p:nvPr/>
        </p:nvGraphicFramePr>
        <p:xfrm>
          <a:off x="347100" y="14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{E3BA83FD-3DC6-47D7-84FD-B3E7770753EB}</a:tableStyleId>
              </a:tblPr>
              <a:tblGrid>
                <a:gridCol w="1370900"/>
                <a:gridCol w="7229375"/>
              </a:tblGrid>
              <a:tr h="1691600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rowSpan="2" hMerge="1"/>
              </a:tr>
              <a:tr h="863875">
                <a:tc gridSpan="2" vMerge="1"/>
                <a:tc hMerge="1" vMerge="1"/>
              </a:tr>
              <a:tr h="2227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Form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Genre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Character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Place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Time 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Graphic memoir, Chicago; verse realistic fiction, LA/Ghana; science fiction, electricity, boy’s mom missing; realistic fiction,amputee athlete; transgender fiction; verse historical Vietnam; verse historical WWII Japanese internment camps; historical fiction, WWII set in Korea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Books under 300 pages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55" name="Google Shape;55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50" y="212600"/>
            <a:ext cx="1325875" cy="18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0425" y="639325"/>
            <a:ext cx="1078875" cy="164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425" y="235280"/>
            <a:ext cx="999175" cy="14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1878" y="372761"/>
            <a:ext cx="999175" cy="14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1476" y="1138222"/>
            <a:ext cx="999175" cy="14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3350" y="231250"/>
            <a:ext cx="899150" cy="130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5200" y="779525"/>
            <a:ext cx="999175" cy="136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8200" y="372750"/>
            <a:ext cx="999175" cy="149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2"/>
          <p:cNvSpPr txBox="1"/>
          <p:nvPr/>
        </p:nvSpPr>
        <p:spPr>
          <a:xfrm>
            <a:off x="134250" y="100675"/>
            <a:ext cx="3766200" cy="2839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00"/>
                </a:highlight>
              </a:rPr>
              <a:t>Police officers should not have guns.</a:t>
            </a:r>
            <a:endParaRPr sz="18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police officer  is defined as...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 one hand, some say yes because... ; for example, 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 the other hand, some say no because...; for example, 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Here is what I say...</a:t>
            </a:r>
            <a:endParaRPr sz="1800"/>
          </a:p>
        </p:txBody>
      </p:sp>
      <p:sp>
        <p:nvSpPr>
          <p:cNvPr id="568" name="Google Shape;568;p62"/>
          <p:cNvSpPr txBox="1"/>
          <p:nvPr/>
        </p:nvSpPr>
        <p:spPr>
          <a:xfrm>
            <a:off x="298200" y="2939950"/>
            <a:ext cx="3883500" cy="20250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00FFFF"/>
                </a:highlight>
              </a:rPr>
              <a:t>Describe your bedroom now or your dream bedroom</a:t>
            </a:r>
            <a:endParaRPr sz="1800">
              <a:highlight>
                <a:srgbClr val="00FFFF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Colors, smells, furniture, lighting, flooring, items (stuffed animals, picture frames, posters, pillows), how it makes you feel, what you do</a:t>
            </a:r>
            <a:endParaRPr sz="1800"/>
          </a:p>
        </p:txBody>
      </p:sp>
      <p:pic>
        <p:nvPicPr>
          <p:cNvPr id="569" name="Google Shape;5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100" y="152400"/>
            <a:ext cx="4657500" cy="46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3"/>
          <p:cNvSpPr/>
          <p:nvPr/>
        </p:nvSpPr>
        <p:spPr>
          <a:xfrm>
            <a:off x="3620425" y="2134075"/>
            <a:ext cx="2163300" cy="129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Personal writing ideas</a:t>
            </a:r>
            <a:endParaRPr sz="3000"/>
          </a:p>
        </p:txBody>
      </p:sp>
      <p:sp>
        <p:nvSpPr>
          <p:cNvPr id="575" name="Google Shape;575;p63"/>
          <p:cNvSpPr/>
          <p:nvPr/>
        </p:nvSpPr>
        <p:spPr>
          <a:xfrm>
            <a:off x="398750" y="478450"/>
            <a:ext cx="15231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FEARS/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WORRIES</a:t>
            </a:r>
            <a:endParaRPr/>
          </a:p>
        </p:txBody>
      </p:sp>
      <p:sp>
        <p:nvSpPr>
          <p:cNvPr id="576" name="Google Shape;576;p63"/>
          <p:cNvSpPr/>
          <p:nvPr/>
        </p:nvSpPr>
        <p:spPr>
          <a:xfrm>
            <a:off x="2940138" y="288700"/>
            <a:ext cx="15231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HOBBIES- good at, bad at, want to try</a:t>
            </a:r>
            <a:endParaRPr/>
          </a:p>
        </p:txBody>
      </p:sp>
      <p:sp>
        <p:nvSpPr>
          <p:cNvPr id="577" name="Google Shape;577;p63"/>
          <p:cNvSpPr/>
          <p:nvPr/>
        </p:nvSpPr>
        <p:spPr>
          <a:xfrm>
            <a:off x="4956125" y="681775"/>
            <a:ext cx="15231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-you love, want to be, good/bad memories</a:t>
            </a:r>
            <a:endParaRPr/>
          </a:p>
        </p:txBody>
      </p:sp>
      <p:sp>
        <p:nvSpPr>
          <p:cNvPr id="578" name="Google Shape;578;p63"/>
          <p:cNvSpPr/>
          <p:nvPr/>
        </p:nvSpPr>
        <p:spPr>
          <a:xfrm>
            <a:off x="7196775" y="1542725"/>
            <a:ext cx="17613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INJURIES/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ACCIDENTS</a:t>
            </a:r>
            <a:endParaRPr/>
          </a:p>
        </p:txBody>
      </p:sp>
      <p:sp>
        <p:nvSpPr>
          <p:cNvPr id="579" name="Google Shape;579;p63"/>
          <p:cNvSpPr/>
          <p:nvPr/>
        </p:nvSpPr>
        <p:spPr>
          <a:xfrm>
            <a:off x="137475" y="2222425"/>
            <a:ext cx="15231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FOODS- love,hate, want to try</a:t>
            </a:r>
            <a:endParaRPr/>
          </a:p>
        </p:txBody>
      </p:sp>
      <p:sp>
        <p:nvSpPr>
          <p:cNvPr id="580" name="Google Shape;580;p63"/>
          <p:cNvSpPr/>
          <p:nvPr/>
        </p:nvSpPr>
        <p:spPr>
          <a:xfrm>
            <a:off x="2218750" y="3425575"/>
            <a:ext cx="16089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BELOVED OBJECTS</a:t>
            </a:r>
            <a:endParaRPr/>
          </a:p>
        </p:txBody>
      </p:sp>
      <p:sp>
        <p:nvSpPr>
          <p:cNvPr id="581" name="Google Shape;581;p63"/>
          <p:cNvSpPr/>
          <p:nvPr/>
        </p:nvSpPr>
        <p:spPr>
          <a:xfrm>
            <a:off x="4161400" y="4028700"/>
            <a:ext cx="21633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REGRETS/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DISAPPOINT-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MENTS</a:t>
            </a:r>
            <a:endParaRPr/>
          </a:p>
        </p:txBody>
      </p:sp>
      <p:sp>
        <p:nvSpPr>
          <p:cNvPr id="582" name="Google Shape;582;p63"/>
          <p:cNvSpPr/>
          <p:nvPr/>
        </p:nvSpPr>
        <p:spPr>
          <a:xfrm>
            <a:off x="7276275" y="3862725"/>
            <a:ext cx="16818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PRODUCTS/BRANDS you love.hate</a:t>
            </a:r>
            <a:endParaRPr/>
          </a:p>
        </p:txBody>
      </p:sp>
      <p:sp>
        <p:nvSpPr>
          <p:cNvPr id="583" name="Google Shape;583;p63"/>
          <p:cNvSpPr/>
          <p:nvPr/>
        </p:nvSpPr>
        <p:spPr>
          <a:xfrm>
            <a:off x="1878950" y="1542725"/>
            <a:ext cx="15231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PETS you have, had, want to have</a:t>
            </a:r>
            <a:endParaRPr/>
          </a:p>
        </p:txBody>
      </p:sp>
      <p:sp>
        <p:nvSpPr>
          <p:cNvPr id="584" name="Google Shape;584;p63"/>
          <p:cNvSpPr/>
          <p:nvPr/>
        </p:nvSpPr>
        <p:spPr>
          <a:xfrm>
            <a:off x="355850" y="3730275"/>
            <a:ext cx="16089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 PEEVES, what annoys you</a:t>
            </a:r>
            <a:endParaRPr/>
          </a:p>
        </p:txBody>
      </p:sp>
      <p:sp>
        <p:nvSpPr>
          <p:cNvPr id="585" name="Google Shape;585;p63"/>
          <p:cNvSpPr/>
          <p:nvPr/>
        </p:nvSpPr>
        <p:spPr>
          <a:xfrm>
            <a:off x="6972100" y="288700"/>
            <a:ext cx="16818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DEATHS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DIVORCE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MARRIAGE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BABIES</a:t>
            </a:r>
            <a:endParaRPr/>
          </a:p>
        </p:txBody>
      </p:sp>
      <p:sp>
        <p:nvSpPr>
          <p:cNvPr id="586" name="Google Shape;586;p63"/>
          <p:cNvSpPr/>
          <p:nvPr/>
        </p:nvSpPr>
        <p:spPr>
          <a:xfrm>
            <a:off x="5892450" y="2796750"/>
            <a:ext cx="1761300" cy="1114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NETFLIX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4"/>
          <p:cNvSpPr txBox="1"/>
          <p:nvPr>
            <p:ph type="title"/>
          </p:nvPr>
        </p:nvSpPr>
        <p:spPr>
          <a:xfrm>
            <a:off x="457200" y="205978"/>
            <a:ext cx="822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64"/>
          <p:cNvSpPr txBox="1"/>
          <p:nvPr>
            <p:ph idx="1" type="body"/>
          </p:nvPr>
        </p:nvSpPr>
        <p:spPr>
          <a:xfrm>
            <a:off x="457200" y="685800"/>
            <a:ext cx="82296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2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off </a:t>
            </a:r>
            <a:r>
              <a:rPr lang="en" sz="1800"/>
              <a:t>1-7</a:t>
            </a:r>
            <a:endParaRPr sz="1800"/>
          </a:p>
          <a:p>
            <a:pPr indent="-2692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Get into groups with your number with your notebook.</a:t>
            </a:r>
            <a:endParaRPr sz="1800"/>
          </a:p>
          <a:p>
            <a:pPr indent="-2692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Number off again (1-4 or 5)</a:t>
            </a:r>
            <a:endParaRPr sz="1800"/>
          </a:p>
          <a:p>
            <a:pPr indent="-2692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#1 says “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 is __________.</a:t>
            </a:r>
            <a:r>
              <a:rPr lang="en" sz="1800"/>
              <a:t>Today, I wrote about _____. Here it is_______.”</a:t>
            </a:r>
            <a:endParaRPr sz="1800"/>
          </a:p>
          <a:p>
            <a:pPr indent="-2692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#2-</a:t>
            </a:r>
            <a:r>
              <a:rPr lang="en" sz="1800"/>
              <a:t>4/5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should say, My name is ______and say</a:t>
            </a:r>
            <a:r>
              <a:rPr lang="en" sz="1800"/>
              <a:t>...</a:t>
            </a:r>
            <a:endParaRPr sz="1800"/>
          </a:p>
          <a:p>
            <a:pPr indent="-22860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could connect to that because…. 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"/>
              <a:t>The technique that stood out to me was (figurative language, example, description, emotion)..... 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reminds me of…</a:t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favorite part is….</a:t>
            </a:r>
            <a:r>
              <a:rPr lang="en"/>
              <a:t> 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b="0" i="0" lang="en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 learned about you (or your writing</a:t>
            </a:r>
            <a:r>
              <a:rPr lang="en" sz="2220"/>
              <a:t>) </a:t>
            </a:r>
            <a:r>
              <a:rPr b="0" i="0" lang="en" sz="22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" sz="2220"/>
              <a:t>...</a:t>
            </a:r>
            <a:endParaRPr/>
          </a:p>
          <a:p>
            <a:pPr indent="-87630" lvl="2" marL="11430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5"/>
          <p:cNvSpPr txBox="1"/>
          <p:nvPr/>
        </p:nvSpPr>
        <p:spPr>
          <a:xfrm>
            <a:off x="134250" y="100675"/>
            <a:ext cx="3426000" cy="261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00"/>
                </a:highlight>
              </a:rPr>
              <a:t>Should schools be closed today because of the eclipse?</a:t>
            </a:r>
            <a:endParaRPr sz="18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 eclipse is...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 one hand, some say yes because...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 the other hand, some say no because...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Here is what I say...</a:t>
            </a:r>
            <a:endParaRPr sz="1800"/>
          </a:p>
        </p:txBody>
      </p:sp>
      <p:sp>
        <p:nvSpPr>
          <p:cNvPr id="598" name="Google Shape;598;p65"/>
          <p:cNvSpPr txBox="1"/>
          <p:nvPr/>
        </p:nvSpPr>
        <p:spPr>
          <a:xfrm>
            <a:off x="298200" y="2939950"/>
            <a:ext cx="3883500" cy="202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Write about the process of getting ready for school or a sport or any activity with step-by-step detail.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first step is to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next step is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Next, I ....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most challenging is...</a:t>
            </a:r>
            <a:endParaRPr sz="1800"/>
          </a:p>
        </p:txBody>
      </p:sp>
      <p:pic>
        <p:nvPicPr>
          <p:cNvPr id="599" name="Google Shape;59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375" y="38775"/>
            <a:ext cx="4138600" cy="556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" name="Google Shape;604;p66"/>
          <p:cNvGraphicFramePr/>
          <p:nvPr/>
        </p:nvGraphicFramePr>
        <p:xfrm>
          <a:off x="3810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{B283161A-B667-4B2C-83E5-6E0A17A3B432}</a:tableStyleId>
              </a:tblPr>
              <a:tblGrid>
                <a:gridCol w="1905000"/>
                <a:gridCol w="2130775"/>
                <a:gridCol w="4346225"/>
              </a:tblGrid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-254000" lvl="0" marL="2540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Technique to celebrate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e</a:t>
                      </a: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vidence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“__________________”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50" marL="60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7"/>
          <p:cNvSpPr txBox="1"/>
          <p:nvPr>
            <p:ph idx="1" type="body"/>
          </p:nvPr>
        </p:nvSpPr>
        <p:spPr>
          <a:xfrm>
            <a:off x="439950" y="697875"/>
            <a:ext cx="8453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Sharing  with VEEP</a:t>
            </a:r>
            <a:r>
              <a:rPr b="1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Volume, Eye Contact, Expression, Pace, Pronunciation, Professionalism 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0" name="Google Shape;610;p67"/>
          <p:cNvGraphicFramePr/>
          <p:nvPr/>
        </p:nvGraphicFramePr>
        <p:xfrm>
          <a:off x="548875" y="1511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{73C822B4-EA36-43DC-8396-6330A02C570D}</a:tableStyleId>
              </a:tblPr>
              <a:tblGrid>
                <a:gridCol w="1899075"/>
                <a:gridCol w="2278900"/>
                <a:gridCol w="1519275"/>
              </a:tblGrid>
              <a:tr h="19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Name</a:t>
                      </a:r>
                      <a:endParaRPr sz="12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Celebration of writing technique</a:t>
                      </a:r>
                      <a:endParaRPr sz="12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Evidence/example</a:t>
                      </a:r>
                      <a:endParaRPr sz="1200"/>
                    </a:p>
                  </a:txBody>
                  <a:tcPr marT="34300" marB="34300" marR="91450" marL="91450"/>
                </a:tc>
              </a:tr>
              <a:tr h="372400"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"/>
                        <a:t>Sarah</a:t>
                      </a:r>
                      <a:endParaRPr sz="1400"/>
                    </a:p>
                  </a:txBody>
                  <a:tcPr marT="34300" marB="34300" marR="91450" marL="91450"/>
                </a:tc>
                <a:tc rowSpan="12">
                  <a:txBody>
                    <a:bodyPr>
                      <a:noAutofit/>
                    </a:bodyPr>
                    <a:lstStyle/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dialogue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Sensory language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Engaging</a:t>
                      </a: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 lead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Interesting sequence/order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Figurative language – simile, symbol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Strong examples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Unexpected event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Creative plot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Vivid details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Powerful closing</a:t>
                      </a:r>
                      <a:endParaRPr sz="1100"/>
                    </a:p>
                    <a:p>
                      <a:pPr indent="63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500"/>
                        <a:buFont typeface="Arial"/>
                        <a:buChar char="•"/>
                      </a:pPr>
                      <a:r>
                        <a:rPr b="1" lang="en" sz="1500">
                          <a:solidFill>
                            <a:srgbClr val="0070C0"/>
                          </a:solidFill>
                        </a:rPr>
                        <a:t>humorous</a:t>
                      </a:r>
                      <a:endParaRPr b="1" sz="1500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“slimy, sticky, blue gum”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153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4300" marB="34300" marR="91450" marL="91450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481475"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611" name="Google Shape;611;p67"/>
          <p:cNvSpPr txBox="1"/>
          <p:nvPr>
            <p:ph idx="4" type="body"/>
          </p:nvPr>
        </p:nvSpPr>
        <p:spPr>
          <a:xfrm>
            <a:off x="6090300" y="1835725"/>
            <a:ext cx="27465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Celebrate with evidence!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1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would like to celebrate  </a:t>
            </a:r>
            <a:r>
              <a:rPr b="0" i="1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(name) </a:t>
            </a:r>
            <a:r>
              <a:rPr b="0" i="1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his/her </a:t>
            </a:r>
            <a:r>
              <a:rPr b="0" i="1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(technique); </a:t>
            </a:r>
            <a:r>
              <a:rPr b="0" i="1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he/she said, </a:t>
            </a:r>
            <a:r>
              <a:rPr b="0" i="1" lang="e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“______.</a:t>
            </a:r>
            <a:r>
              <a:rPr b="0" i="1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8"/>
          <p:cNvSpPr/>
          <p:nvPr/>
        </p:nvSpPr>
        <p:spPr>
          <a:xfrm>
            <a:off x="5562600" y="0"/>
            <a:ext cx="3581400" cy="4984500"/>
          </a:xfrm>
          <a:prstGeom prst="foldedCorner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Should people be allowed to comment on Facebook or Twitter (or other social media) anonymously?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one hand, yes...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one hand, no...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Now, what I say is...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68"/>
          <p:cNvSpPr/>
          <p:nvPr/>
        </p:nvSpPr>
        <p:spPr>
          <a:xfrm>
            <a:off x="-588125" y="2920075"/>
            <a:ext cx="6251700" cy="2131500"/>
          </a:xfrm>
          <a:prstGeom prst="ellipse">
            <a:avLst/>
          </a:prstGeom>
          <a:solidFill>
            <a:srgbClr val="002060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are creating a menu to serve to your friends on a special occasion. What will it be? Where will you eat? What is the occasion?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image writing prompts" id="618" name="Google Shape;61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" y="0"/>
            <a:ext cx="51063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9"/>
          <p:cNvSpPr txBox="1"/>
          <p:nvPr>
            <p:ph type="title"/>
          </p:nvPr>
        </p:nvSpPr>
        <p:spPr>
          <a:xfrm>
            <a:off x="457200" y="205976"/>
            <a:ext cx="82296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for Flow</a:t>
            </a:r>
            <a:endParaRPr/>
          </a:p>
        </p:txBody>
      </p:sp>
      <p:sp>
        <p:nvSpPr>
          <p:cNvPr id="624" name="Google Shape;624;p69"/>
          <p:cNvSpPr txBox="1"/>
          <p:nvPr>
            <p:ph idx="1" type="body"/>
          </p:nvPr>
        </p:nvSpPr>
        <p:spPr>
          <a:xfrm>
            <a:off x="457200" y="782450"/>
            <a:ext cx="8229600" cy="3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n"/>
              <a:t>What makes “good” writing?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"/>
              <a:t>When revising our work, why should we read aloud instead of silently?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Choose today or yesterday’s piece. Whisper read it to yourself. Change, add, scratch out parts that interrupt the flow of the piece.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Partner up. A, read aloud; B, say what you liked; switch</a:t>
            </a:r>
            <a:endParaRPr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Sharing out: What did you like and why?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0"/>
          <p:cNvSpPr txBox="1"/>
          <p:nvPr>
            <p:ph type="ctrTitle"/>
          </p:nvPr>
        </p:nvSpPr>
        <p:spPr>
          <a:xfrm>
            <a:off x="824000" y="1628568"/>
            <a:ext cx="5378400" cy="18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story matters</a:t>
            </a:r>
            <a:endParaRPr/>
          </a:p>
        </p:txBody>
      </p:sp>
      <p:sp>
        <p:nvSpPr>
          <p:cNvPr id="630" name="Google Shape;630;p70"/>
          <p:cNvSpPr txBox="1"/>
          <p:nvPr>
            <p:ph idx="1" type="subTitle"/>
          </p:nvPr>
        </p:nvSpPr>
        <p:spPr>
          <a:xfrm>
            <a:off x="824000" y="3600132"/>
            <a:ext cx="53784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ven Pro"/>
                <a:ea typeface="Maven Pro"/>
                <a:cs typeface="Maven Pro"/>
                <a:sym typeface="Maven Pro"/>
              </a:rPr>
              <a:t>2017-18 with Dr. Donovan</a:t>
            </a:r>
            <a:endParaRPr sz="24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1" name="Google Shape;631;p70"/>
          <p:cNvSpPr txBox="1"/>
          <p:nvPr/>
        </p:nvSpPr>
        <p:spPr>
          <a:xfrm rot="995443">
            <a:off x="4073099" y="1144410"/>
            <a:ext cx="4672314" cy="1281201"/>
          </a:xfrm>
          <a:prstGeom prst="rect">
            <a:avLst/>
          </a:prstGeom>
          <a:solidFill>
            <a:srgbClr val="FFD966">
              <a:alpha val="497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</a:t>
            </a:r>
            <a:r>
              <a:rPr b="1" lang="en"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elcome, </a:t>
            </a:r>
            <a:endParaRPr b="1" sz="24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sit anywhere for now!</a:t>
            </a:r>
            <a:endParaRPr b="1" sz="24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00" y="232713"/>
            <a:ext cx="7771299" cy="46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1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Questions</a:t>
            </a:r>
            <a:endParaRPr/>
          </a:p>
        </p:txBody>
      </p:sp>
      <p:sp>
        <p:nvSpPr>
          <p:cNvPr id="637" name="Google Shape;637;p71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do we want to know about one another?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On a sticky note, write some questions you’d like to ask one another that have NOTHING to do with school.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2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Write your name on the folded part (one side with phonetic spelling).</a:t>
            </a:r>
            <a:endParaRPr/>
          </a:p>
        </p:txBody>
      </p:sp>
      <p:sp>
        <p:nvSpPr>
          <p:cNvPr id="643" name="Google Shape;643;p72"/>
          <p:cNvSpPr txBox="1"/>
          <p:nvPr/>
        </p:nvSpPr>
        <p:spPr>
          <a:xfrm>
            <a:off x="4052275" y="471775"/>
            <a:ext cx="4064700" cy="4104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_ _ _ _ _ _ _ _ _ _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(S-AIR-A)</a:t>
            </a:r>
            <a:endParaRPr sz="3600"/>
          </a:p>
        </p:txBody>
      </p:sp>
      <p:sp>
        <p:nvSpPr>
          <p:cNvPr id="644" name="Google Shape;644;p72"/>
          <p:cNvSpPr txBox="1"/>
          <p:nvPr/>
        </p:nvSpPr>
        <p:spPr>
          <a:xfrm rot="10799427">
            <a:off x="4310986" y="704749"/>
            <a:ext cx="35991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Sarah</a:t>
            </a:r>
            <a:endParaRPr sz="4800"/>
          </a:p>
        </p:txBody>
      </p:sp>
      <p:pic>
        <p:nvPicPr>
          <p:cNvPr descr="Black And White Books Between Seats Free Stock Photo - Public ..." id="645" name="Google Shape;64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34133">
            <a:off x="4399881" y="1117550"/>
            <a:ext cx="876925" cy="68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Volleyball, Net, Red, Beach, Sports - Free ..." id="646" name="Google Shape;64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23831">
            <a:off x="5298552" y="1034495"/>
            <a:ext cx="814119" cy="850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llustration: Coffee, Cup, Mocca, Black And White - Free ..." id="647" name="Google Shape;647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51216">
            <a:off x="5018845" y="609526"/>
            <a:ext cx="762375" cy="6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3"/>
          <p:cNvSpPr txBox="1"/>
          <p:nvPr>
            <p:ph type="title"/>
          </p:nvPr>
        </p:nvSpPr>
        <p:spPr>
          <a:xfrm>
            <a:off x="284100" y="307975"/>
            <a:ext cx="26550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On side one, do NOT write your name, but do respond to any 4 questions in complete sentences with reasons. </a:t>
            </a:r>
            <a:endParaRPr/>
          </a:p>
        </p:txBody>
      </p:sp>
      <p:sp>
        <p:nvSpPr>
          <p:cNvPr id="653" name="Google Shape;653;p73"/>
          <p:cNvSpPr txBox="1"/>
          <p:nvPr/>
        </p:nvSpPr>
        <p:spPr>
          <a:xfrm>
            <a:off x="3167175" y="114025"/>
            <a:ext cx="5820900" cy="4802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Elementary School: _____________________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AutoNum type="arabicPeriod"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My favorite movie is _______because ___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2. I have _____siblings, and the one I am closest to is _____because___________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3. My dream dinner event would be located ____, and the people there would be _____, and we would eat ______. 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latin typeface="Arial Narrow"/>
                <a:ea typeface="Arial Narrow"/>
                <a:cs typeface="Arial Narrow"/>
                <a:sym typeface="Arial Narrow"/>
              </a:rPr>
              <a:t>4. If money was no concern, I would like to go/buy _______because _______.</a:t>
            </a:r>
            <a:endParaRPr b="1"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detail: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4"/>
          <p:cNvSpPr txBox="1"/>
          <p:nvPr>
            <p:ph type="title"/>
          </p:nvPr>
        </p:nvSpPr>
        <p:spPr>
          <a:xfrm>
            <a:off x="284100" y="307975"/>
            <a:ext cx="2715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Find your person! Greet them.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line 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Person who has your card.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person whose card you have.</a:t>
            </a:r>
            <a:endParaRPr sz="1800"/>
          </a:p>
        </p:txBody>
      </p:sp>
      <p:sp>
        <p:nvSpPr>
          <p:cNvPr id="659" name="Google Shape;659;p74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You: Hello, (classmate’s name)!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Classmate: Hello. I guess we are partners.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You: Yes, it’s nice to meet you.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Classmate: Yes, you, too!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Avatar south park 6 big.jpg - Wikimedia Commons" id="660" name="Google Shape;66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419" y="3730875"/>
            <a:ext cx="1120975" cy="129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male, Avatar - Free images on Pixabay" id="661" name="Google Shape;66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87975" y="3932425"/>
            <a:ext cx="732975" cy="104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Avatar, Boy, Girl, Person, Sad - Free Image ..." id="662" name="Google Shape;66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5426" y="3798150"/>
            <a:ext cx="1040725" cy="115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5"/>
          <p:cNvSpPr txBox="1"/>
          <p:nvPr>
            <p:ph type="title"/>
          </p:nvPr>
        </p:nvSpPr>
        <p:spPr>
          <a:xfrm>
            <a:off x="284100" y="307975"/>
            <a:ext cx="25944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Get to know one another.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(ask consent to share 2 bits of information)</a:t>
            </a:r>
            <a:endParaRPr/>
          </a:p>
        </p:txBody>
      </p:sp>
      <p:sp>
        <p:nvSpPr>
          <p:cNvPr id="668" name="Google Shape;668;p75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Tell me about .....?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Why do you...?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Why don’t you...?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Why is this important...?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What makes this fun/interesting....?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How did you learn/become interested in...?</a:t>
            </a:r>
            <a:endParaRPr sz="3000"/>
          </a:p>
        </p:txBody>
      </p:sp>
      <p:pic>
        <p:nvPicPr>
          <p:cNvPr descr="10 minute timer (with 5 beeps at the end)" id="669" name="Google Shape;669;p75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525" y="2166075"/>
            <a:ext cx="2719975" cy="203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6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Introduce your classmate with 2 bits of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Volume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Eye contact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Expression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Pace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Professionalism</a:t>
            </a:r>
            <a:endParaRPr sz="1800"/>
          </a:p>
        </p:txBody>
      </p:sp>
      <p:sp>
        <p:nvSpPr>
          <p:cNvPr id="675" name="Google Shape;675;p76"/>
          <p:cNvSpPr txBox="1"/>
          <p:nvPr>
            <p:ph idx="1" type="body"/>
          </p:nvPr>
        </p:nvSpPr>
        <p:spPr>
          <a:xfrm>
            <a:off x="3381100" y="181300"/>
            <a:ext cx="54513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Take a selfie.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Hello, my name is ____________, and I would like to introduce you to _____________.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Notice how to pronounce his/her name,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The most important thing you must know about __________is _____________because_____________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Another thing you should know about ______is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______________. I ask ______(why, how), and what I found out was ________________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ts val="1800"/>
              <a:buChar char="➔"/>
            </a:pPr>
            <a:r>
              <a:rPr lang="en"/>
              <a:t>Do you have anything in common with _____? Do you have follow-up questions? Ask them in the comment section below.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7"/>
          <p:cNvSpPr txBox="1"/>
          <p:nvPr>
            <p:ph type="title"/>
          </p:nvPr>
        </p:nvSpPr>
        <p:spPr>
          <a:xfrm>
            <a:off x="216400" y="3569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Compose for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(start each reading class)</a:t>
            </a:r>
            <a:endParaRPr/>
          </a:p>
        </p:txBody>
      </p:sp>
      <p:sp>
        <p:nvSpPr>
          <p:cNvPr id="681" name="Google Shape;681;p77"/>
          <p:cNvSpPr txBox="1"/>
          <p:nvPr>
            <p:ph idx="1" type="body"/>
          </p:nvPr>
        </p:nvSpPr>
        <p:spPr>
          <a:xfrm>
            <a:off x="1036275" y="1363938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Date it.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Write about anything you want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Change topics if needed.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Draw pictures, charts, cartoons if desired.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a prompt or more if needed.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Start an table of contents (FLOW CHART)  in the last 5ish pages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2" name="Google Shape;682;p7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3" name="Google Shape;683;p77"/>
          <p:cNvPicPr preferRelativeResize="0"/>
          <p:nvPr/>
        </p:nvPicPr>
        <p:blipFill rotWithShape="1">
          <a:blip r:embed="rId3">
            <a:alphaModFix/>
          </a:blip>
          <a:srcRect b="0" l="10770" r="52129" t="0"/>
          <a:stretch/>
        </p:blipFill>
        <p:spPr>
          <a:xfrm>
            <a:off x="5407175" y="125975"/>
            <a:ext cx="3309297" cy="501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d of the Day - Prudent | attanatta | Flickr" id="688" name="Google Shape;68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" y="0"/>
            <a:ext cx="4087451" cy="3423251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78"/>
          <p:cNvSpPr txBox="1"/>
          <p:nvPr/>
        </p:nvSpPr>
        <p:spPr>
          <a:xfrm>
            <a:off x="160125" y="3587225"/>
            <a:ext cx="3736800" cy="138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Tell a story about a time you were or were not prudent.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an argument for why people should and should not be prudent.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an explanation of 3 qualities of prudence.</a:t>
            </a:r>
            <a:endParaRPr/>
          </a:p>
        </p:txBody>
      </p:sp>
      <p:pic>
        <p:nvPicPr>
          <p:cNvPr descr="Make true most of each day you are given. #quote #quotes #… | Flickr" id="690" name="Google Shape;69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875" y="66175"/>
            <a:ext cx="2433651" cy="2433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ange Creatures | The little sea urchin on top is quite un… | Flickr" id="691" name="Google Shape;69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2076" y="2652226"/>
            <a:ext cx="2441393" cy="2338873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8"/>
          <p:cNvSpPr txBox="1"/>
          <p:nvPr/>
        </p:nvSpPr>
        <p:spPr>
          <a:xfrm>
            <a:off x="6951975" y="376850"/>
            <a:ext cx="1907100" cy="180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 Explain this.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Tell a story about it.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Argue why it is right or wrong</a:t>
            </a:r>
            <a:endParaRPr/>
          </a:p>
        </p:txBody>
      </p:sp>
      <p:sp>
        <p:nvSpPr>
          <p:cNvPr id="693" name="Google Shape;693;p78"/>
          <p:cNvSpPr txBox="1"/>
          <p:nvPr/>
        </p:nvSpPr>
        <p:spPr>
          <a:xfrm>
            <a:off x="6934700" y="2810525"/>
            <a:ext cx="2002200" cy="2235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Write from this things’s point of view - it’s life story, it’s first day at school.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Describe this: textures, taste, smell, sounds, color, shape, purpose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4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4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850"/>
            <a:ext cx="8912075" cy="49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4"/>
          <p:cNvSpPr txBox="1"/>
          <p:nvPr/>
        </p:nvSpPr>
        <p:spPr>
          <a:xfrm>
            <a:off x="462050" y="1453125"/>
            <a:ext cx="5442300" cy="2040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4"/>
          <p:cNvSpPr txBox="1"/>
          <p:nvPr/>
        </p:nvSpPr>
        <p:spPr>
          <a:xfrm>
            <a:off x="4870300" y="3703725"/>
            <a:ext cx="845100" cy="13053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5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03" name="Google Shape;50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00" y="0"/>
            <a:ext cx="8548976" cy="52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5"/>
          <p:cNvSpPr txBox="1"/>
          <p:nvPr/>
        </p:nvSpPr>
        <p:spPr>
          <a:xfrm>
            <a:off x="404350" y="2058425"/>
            <a:ext cx="5442300" cy="2040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5"/>
          <p:cNvSpPr txBox="1"/>
          <p:nvPr/>
        </p:nvSpPr>
        <p:spPr>
          <a:xfrm>
            <a:off x="338175" y="3587775"/>
            <a:ext cx="5442300" cy="2040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 tube art.png" id="510" name="Google Shape;510;p56"/>
          <p:cNvPicPr preferRelativeResize="0"/>
          <p:nvPr/>
        </p:nvPicPr>
        <p:blipFill rotWithShape="1">
          <a:blip r:embed="rId3">
            <a:alphaModFix/>
          </a:blip>
          <a:srcRect b="0" l="15479" r="15479" t="0"/>
          <a:stretch/>
        </p:blipFill>
        <p:spPr>
          <a:xfrm>
            <a:off x="3047650" y="0"/>
            <a:ext cx="6096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6"/>
          <p:cNvSpPr txBox="1"/>
          <p:nvPr>
            <p:ph type="title"/>
          </p:nvPr>
        </p:nvSpPr>
        <p:spPr>
          <a:xfrm>
            <a:off x="202550" y="169325"/>
            <a:ext cx="28140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Read for 15</a:t>
            </a:r>
            <a:endParaRPr sz="3600"/>
          </a:p>
        </p:txBody>
      </p:sp>
      <p:sp>
        <p:nvSpPr>
          <p:cNvPr id="512" name="Google Shape;512;p56"/>
          <p:cNvSpPr txBox="1"/>
          <p:nvPr>
            <p:ph idx="1" type="body"/>
          </p:nvPr>
        </p:nvSpPr>
        <p:spPr>
          <a:xfrm>
            <a:off x="233600" y="1008225"/>
            <a:ext cx="2751900" cy="13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Book open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 sticky notes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 for 15-20 pages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 walk, no talk</a:t>
            </a:r>
            <a:endParaRPr sz="1800"/>
          </a:p>
        </p:txBody>
      </p:sp>
      <p:pic>
        <p:nvPicPr>
          <p:cNvPr descr="New HD version: http://youtu.be/bOf-i0n3TeU&#10;&#10;Possibly the easiest timer you'll ever use. Big easy to see numbers. Beeps when it reaches 0. Voted #1 by timer-timer.com - that's us :) http://timer-timer.com" id="513" name="Google Shape;513;p56" title="15 Minute Countdown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650" y="169325"/>
            <a:ext cx="2751925" cy="206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ticky note.svg - Wikimedia Commons" id="514" name="Google Shape;514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554125"/>
            <a:ext cx="2742795" cy="243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ticky note.svg - Wikimedia Commons" id="515" name="Google Shape;51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0600" y="2606450"/>
            <a:ext cx="2742795" cy="243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ticky note.svg - Wikimedia Commons" id="516" name="Google Shape;51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800" y="2554125"/>
            <a:ext cx="2742795" cy="24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6"/>
          <p:cNvSpPr txBox="1"/>
          <p:nvPr/>
        </p:nvSpPr>
        <p:spPr>
          <a:xfrm>
            <a:off x="720475" y="2651825"/>
            <a:ext cx="20916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8/24 </a:t>
            </a:r>
            <a:r>
              <a:rPr b="1" lang="en" sz="1200">
                <a:latin typeface="Maven Pro"/>
                <a:ea typeface="Maven Pro"/>
                <a:cs typeface="Maven Pro"/>
                <a:sym typeface="Maven Pro"/>
              </a:rPr>
              <a:t>page______</a:t>
            </a:r>
            <a:endParaRPr b="1"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An older or wiser character is...</a:t>
            </a:r>
            <a:endParaRPr/>
          </a:p>
        </p:txBody>
      </p:sp>
      <p:sp>
        <p:nvSpPr>
          <p:cNvPr id="518" name="Google Shape;518;p56"/>
          <p:cNvSpPr txBox="1"/>
          <p:nvPr/>
        </p:nvSpPr>
        <p:spPr>
          <a:xfrm>
            <a:off x="3794850" y="2764200"/>
            <a:ext cx="20916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8/24 </a:t>
            </a:r>
            <a:r>
              <a:rPr b="1" lang="en" sz="1200">
                <a:latin typeface="Maven Pro"/>
                <a:ea typeface="Maven Pro"/>
                <a:cs typeface="Maven Pro"/>
                <a:sym typeface="Maven Pro"/>
              </a:rPr>
              <a:t>pages _____</a:t>
            </a:r>
            <a:endParaRPr b="1"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 A part I liked/got annoyed with is....</a:t>
            </a:r>
            <a:endParaRPr b="1" sz="18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9" name="Google Shape;519;p56"/>
          <p:cNvSpPr txBox="1"/>
          <p:nvPr/>
        </p:nvSpPr>
        <p:spPr>
          <a:xfrm>
            <a:off x="6869225" y="2716450"/>
            <a:ext cx="2091600" cy="18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8/24 </a:t>
            </a:r>
            <a:r>
              <a:rPr b="1" lang="en" sz="1200">
                <a:latin typeface="Maven Pro"/>
                <a:ea typeface="Maven Pro"/>
                <a:cs typeface="Maven Pro"/>
                <a:sym typeface="Maven Pro"/>
              </a:rPr>
              <a:t>pages ____</a:t>
            </a:r>
            <a:endParaRPr b="1"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A place or things that might be a symbol is....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5200C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Notebook Orange Background Work Coffee Wooden - Max Pixel" id="524" name="Google Shape;524;p57"/>
          <p:cNvPicPr preferRelativeResize="0"/>
          <p:nvPr/>
        </p:nvPicPr>
        <p:blipFill rotWithShape="1">
          <a:blip r:embed="rId3">
            <a:alphaModFix/>
          </a:blip>
          <a:srcRect b="0" l="13731" r="13731" t="0"/>
          <a:stretch/>
        </p:blipFill>
        <p:spPr>
          <a:xfrm>
            <a:off x="-97137" y="-529825"/>
            <a:ext cx="9241126" cy="56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7"/>
          <p:cNvSpPr txBox="1"/>
          <p:nvPr/>
        </p:nvSpPr>
        <p:spPr>
          <a:xfrm rot="123749">
            <a:off x="166947" y="1812817"/>
            <a:ext cx="9194356" cy="2418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The genre of the book is _________; for example, ____________________. This matters/does not matter in the first pages of the book because ....</a:t>
            </a:r>
            <a:endParaRPr sz="3600"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6" name="Google Shape;526;p57"/>
          <p:cNvSpPr txBox="1"/>
          <p:nvPr/>
        </p:nvSpPr>
        <p:spPr>
          <a:xfrm>
            <a:off x="417700" y="114675"/>
            <a:ext cx="4046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Reading Response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8/17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7" name="Google Shape;527;p57"/>
          <p:cNvSpPr txBox="1"/>
          <p:nvPr/>
        </p:nvSpPr>
        <p:spPr>
          <a:xfrm>
            <a:off x="5233550" y="310200"/>
            <a:ext cx="3082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Always add “for example” and “because” </a:t>
            </a:r>
            <a:endParaRPr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include a page number for text evidence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5200C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Notebook Orange Background Work Coffee Wooden - Max Pixel" id="532" name="Google Shape;532;p58"/>
          <p:cNvPicPr preferRelativeResize="0"/>
          <p:nvPr/>
        </p:nvPicPr>
        <p:blipFill rotWithShape="1">
          <a:blip r:embed="rId3">
            <a:alphaModFix/>
          </a:blip>
          <a:srcRect b="0" l="13731" r="13731" t="0"/>
          <a:stretch/>
        </p:blipFill>
        <p:spPr>
          <a:xfrm>
            <a:off x="-97137" y="-529825"/>
            <a:ext cx="9241126" cy="56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8"/>
          <p:cNvSpPr txBox="1"/>
          <p:nvPr/>
        </p:nvSpPr>
        <p:spPr>
          <a:xfrm rot="123749">
            <a:off x="166947" y="1812817"/>
            <a:ext cx="9194356" cy="24186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Insolent means “showing a rude and arrogant lack of respect” (dictionary.com). The main character’s name is...., and (name) is/is not insolent ; for example, in one scene, what happens is....and (name) reacts by...(page).This proves (name) is/is not insolent because.... I am/am not insolent because...</a:t>
            </a:r>
            <a:endParaRPr sz="3600"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34" name="Google Shape;534;p58"/>
          <p:cNvSpPr txBox="1"/>
          <p:nvPr/>
        </p:nvSpPr>
        <p:spPr>
          <a:xfrm>
            <a:off x="417700" y="114675"/>
            <a:ext cx="4046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Reading Response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8/17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35" name="Google Shape;535;p58"/>
          <p:cNvSpPr txBox="1"/>
          <p:nvPr/>
        </p:nvSpPr>
        <p:spPr>
          <a:xfrm>
            <a:off x="5233550" y="310200"/>
            <a:ext cx="3082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Always add “for example” and “because” </a:t>
            </a:r>
            <a:endParaRPr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include a page number for text evidence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5200C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Notebook Orange Background Work Coffee Wooden - Max Pixel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13731" r="13731" t="0"/>
          <a:stretch/>
        </p:blipFill>
        <p:spPr>
          <a:xfrm>
            <a:off x="-97137" y="-529825"/>
            <a:ext cx="9241126" cy="56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9"/>
          <p:cNvSpPr txBox="1"/>
          <p:nvPr/>
        </p:nvSpPr>
        <p:spPr>
          <a:xfrm rot="123749">
            <a:off x="157647" y="1812650"/>
            <a:ext cx="9194356" cy="293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Talk - no tech -- Would you be friends with the characters in the book? Why or why not? Give specific reasons. </a:t>
            </a:r>
            <a:endParaRPr sz="3600"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en" sz="3600"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Similar to what _____said, I think.....</a:t>
            </a:r>
            <a:endParaRPr sz="3600"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Caveat"/>
              <a:buChar char="●"/>
            </a:pPr>
            <a:r>
              <a:rPr lang="en" sz="3600">
                <a:highlight>
                  <a:srgbClr val="FFFF00"/>
                </a:highlight>
                <a:latin typeface="Caveat"/>
                <a:ea typeface="Caveat"/>
                <a:cs typeface="Caveat"/>
                <a:sym typeface="Caveat"/>
              </a:rPr>
              <a:t>I like what ______ said, which was .....in my book....</a:t>
            </a:r>
            <a:endParaRPr sz="3600">
              <a:highlight>
                <a:srgbClr val="FFFF00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42" name="Google Shape;542;p59"/>
          <p:cNvSpPr txBox="1"/>
          <p:nvPr/>
        </p:nvSpPr>
        <p:spPr>
          <a:xfrm>
            <a:off x="417700" y="114675"/>
            <a:ext cx="4046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Reading Response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8/25</a:t>
            </a:r>
            <a:endParaRPr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43" name="Google Shape;543;p59"/>
          <p:cNvSpPr txBox="1"/>
          <p:nvPr/>
        </p:nvSpPr>
        <p:spPr>
          <a:xfrm>
            <a:off x="5233550" y="310200"/>
            <a:ext cx="30822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Always add “for example” and “because” </a:t>
            </a:r>
            <a:endParaRPr>
              <a:highlight>
                <a:schemeClr val="lt1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lt1"/>
                </a:highlight>
              </a:rPr>
              <a:t>include a page number for text evidence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0"/>
          <p:cNvSpPr txBox="1"/>
          <p:nvPr>
            <p:ph type="title"/>
          </p:nvPr>
        </p:nvSpPr>
        <p:spPr>
          <a:xfrm>
            <a:off x="276750" y="23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Quarter Reading Goal: read a variety of books</a:t>
            </a:r>
            <a:endParaRPr/>
          </a:p>
        </p:txBody>
      </p:sp>
      <p:graphicFrame>
        <p:nvGraphicFramePr>
          <p:cNvPr id="549" name="Google Shape;549;p60"/>
          <p:cNvGraphicFramePr/>
          <p:nvPr/>
        </p:nvGraphicFramePr>
        <p:xfrm>
          <a:off x="382100" y="80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{E3BA83FD-3DC6-47D7-84FD-B3E7770753EB}</a:tableStyleId>
              </a:tblPr>
              <a:tblGrid>
                <a:gridCol w="464225"/>
                <a:gridCol w="1103300"/>
                <a:gridCol w="923900"/>
                <a:gridCol w="930025"/>
                <a:gridCol w="987850"/>
                <a:gridCol w="853700"/>
                <a:gridCol w="793800"/>
                <a:gridCol w="873850"/>
                <a:gridCol w="1564325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Tuesday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Wed.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Thurs.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Friday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Sat.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 home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school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140 pages at home +70 at school=210 page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Book 1 done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Book 2 done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Book 3 done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Book 4 done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