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Amatic SC"/>
      <p:regular r:id="rId25"/>
      <p:bold r:id="rId26"/>
    </p:embeddedFont>
    <p:embeddedFont>
      <p:font typeface="Source Code Pro"/>
      <p:regular r:id="rId27"/>
      <p:bold r:id="rId28"/>
      <p:italic r:id="rId29"/>
      <p:boldItalic r:id="rId30"/>
    </p:embeddedFont>
    <p:embeddedFont>
      <p:font typeface="Merriweather"/>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maticSC-bold.fntdata"/><Relationship Id="rId25" Type="http://schemas.openxmlformats.org/officeDocument/2006/relationships/font" Target="fonts/AmaticSC-regular.fntdata"/><Relationship Id="rId28" Type="http://schemas.openxmlformats.org/officeDocument/2006/relationships/font" Target="fonts/SourceCodePro-bold.fntdata"/><Relationship Id="rId27" Type="http://schemas.openxmlformats.org/officeDocument/2006/relationships/font" Target="fonts/SourceCodePr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SourceCodePr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erriweather-regular.fntdata"/><Relationship Id="rId30" Type="http://schemas.openxmlformats.org/officeDocument/2006/relationships/font" Target="fonts/SourceCodePro-boldItalic.fntdata"/><Relationship Id="rId11" Type="http://schemas.openxmlformats.org/officeDocument/2006/relationships/slide" Target="slides/slide6.xml"/><Relationship Id="rId33" Type="http://schemas.openxmlformats.org/officeDocument/2006/relationships/font" Target="fonts/Merriweather-italic.fntdata"/><Relationship Id="rId10" Type="http://schemas.openxmlformats.org/officeDocument/2006/relationships/slide" Target="slides/slide5.xml"/><Relationship Id="rId32" Type="http://schemas.openxmlformats.org/officeDocument/2006/relationships/font" Target="fonts/Merriweather-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Merriweather-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8b77cd35b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8b77cd35b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6b14cb43c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6b14cb43c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8b77cd35b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8b77cd35b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8b77cd35b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8b77cd35b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8b77cd35b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8b77cd35b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90655b02e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90655b02e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8b77cd35b4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8b77cd35b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8b77cd35b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8b77cd35b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90655b02e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90655b02e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6b14cb43ce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6b14cb43ce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6b14cb43c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6b14cb43c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6b14cb43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6b14cb43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6b14cb43c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6b14cb43c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4d8b0b56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4d8b0b56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6b14cb43c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6b14cb43c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 great photo! I love this!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6b14cb43c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6b14cb43c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6b14cb43c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6b14cb43c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Love these! This will be such fun!</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6b14cb43c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6b14cb43c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0"/>
              </a:spcBef>
              <a:spcAft>
                <a:spcPts val="0"/>
              </a:spcAft>
              <a:buClr>
                <a:schemeClr val="accent1"/>
              </a:buClr>
              <a:buSzPts val="1400"/>
              <a:buChar char="○"/>
              <a:defRPr>
                <a:solidFill>
                  <a:schemeClr val="accent1"/>
                </a:solidFill>
                <a:highlight>
                  <a:schemeClr val="lt1"/>
                </a:highlight>
              </a:defRPr>
            </a:lvl2pPr>
            <a:lvl3pPr indent="-317500" lvl="2" marL="1371600">
              <a:spcBef>
                <a:spcPts val="0"/>
              </a:spcBef>
              <a:spcAft>
                <a:spcPts val="0"/>
              </a:spcAft>
              <a:buClr>
                <a:schemeClr val="accent1"/>
              </a:buClr>
              <a:buSzPts val="1400"/>
              <a:buChar char="■"/>
              <a:defRPr>
                <a:solidFill>
                  <a:schemeClr val="accent1"/>
                </a:solidFill>
                <a:highlight>
                  <a:schemeClr val="lt1"/>
                </a:highlight>
              </a:defRPr>
            </a:lvl3pPr>
            <a:lvl4pPr indent="-317500" lvl="3" marL="1828800">
              <a:spcBef>
                <a:spcPts val="0"/>
              </a:spcBef>
              <a:spcAft>
                <a:spcPts val="0"/>
              </a:spcAft>
              <a:buClr>
                <a:schemeClr val="accent1"/>
              </a:buClr>
              <a:buSzPts val="1400"/>
              <a:buChar char="●"/>
              <a:defRPr>
                <a:solidFill>
                  <a:schemeClr val="accent1"/>
                </a:solidFill>
                <a:highlight>
                  <a:schemeClr val="lt1"/>
                </a:highlight>
              </a:defRPr>
            </a:lvl4pPr>
            <a:lvl5pPr indent="-317500" lvl="4" marL="2286000">
              <a:spcBef>
                <a:spcPts val="0"/>
              </a:spcBef>
              <a:spcAft>
                <a:spcPts val="0"/>
              </a:spcAft>
              <a:buClr>
                <a:schemeClr val="accent1"/>
              </a:buClr>
              <a:buSzPts val="1400"/>
              <a:buChar char="○"/>
              <a:defRPr>
                <a:solidFill>
                  <a:schemeClr val="accent1"/>
                </a:solidFill>
                <a:highlight>
                  <a:schemeClr val="lt1"/>
                </a:highlight>
              </a:defRPr>
            </a:lvl5pPr>
            <a:lvl6pPr indent="-317500" lvl="5" marL="2743200">
              <a:spcBef>
                <a:spcPts val="0"/>
              </a:spcBef>
              <a:spcAft>
                <a:spcPts val="0"/>
              </a:spcAft>
              <a:buClr>
                <a:schemeClr val="accent1"/>
              </a:buClr>
              <a:buSzPts val="1400"/>
              <a:buChar char="■"/>
              <a:defRPr>
                <a:solidFill>
                  <a:schemeClr val="accent1"/>
                </a:solidFill>
                <a:highlight>
                  <a:schemeClr val="lt1"/>
                </a:highlight>
              </a:defRPr>
            </a:lvl6pPr>
            <a:lvl7pPr indent="-317500" lvl="6" marL="3200400">
              <a:spcBef>
                <a:spcPts val="0"/>
              </a:spcBef>
              <a:spcAft>
                <a:spcPts val="0"/>
              </a:spcAft>
              <a:buClr>
                <a:schemeClr val="accent1"/>
              </a:buClr>
              <a:buSzPts val="1400"/>
              <a:buChar char="●"/>
              <a:defRPr>
                <a:solidFill>
                  <a:schemeClr val="accent1"/>
                </a:solidFill>
                <a:highlight>
                  <a:schemeClr val="lt1"/>
                </a:highlight>
              </a:defRPr>
            </a:lvl7pPr>
            <a:lvl8pPr indent="-317500" lvl="7" marL="3657600">
              <a:spcBef>
                <a:spcPts val="0"/>
              </a:spcBef>
              <a:spcAft>
                <a:spcPts val="0"/>
              </a:spcAft>
              <a:buClr>
                <a:schemeClr val="accent1"/>
              </a:buClr>
              <a:buSzPts val="1400"/>
              <a:buChar char="○"/>
              <a:defRPr>
                <a:solidFill>
                  <a:schemeClr val="accent1"/>
                </a:solidFill>
                <a:highlight>
                  <a:schemeClr val="lt1"/>
                </a:highlight>
              </a:defRPr>
            </a:lvl8pPr>
            <a:lvl9pPr indent="-317500" lvl="8" marL="411480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amazon.com/Kiddo-National-Book-Award-Finalist/dp/0545902487/ref=sr_1_1?crid=2XDJSQN8E222W&amp;keywords=hey+kiddo&amp;qid=1668217916&amp;sprefix=hey+kiddo%2Caps%2C129&amp;sr=8-1" TargetMode="Externa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mailto:308berryhill@gmail.com" TargetMode="External"/><Relationship Id="rId4" Type="http://schemas.openxmlformats.org/officeDocument/2006/relationships/hyperlink" Target="https://abaprilpoetry.blogspot.com/" TargetMode="External"/><Relationship Id="rId5" Type="http://schemas.openxmlformats.org/officeDocument/2006/relationships/hyperlink" Target="http://schoolblazing.blogspot.com/" TargetMode="External"/><Relationship Id="rId6" Type="http://schemas.openxmlformats.org/officeDocument/2006/relationships/hyperlink" Target="https://twitter.com/allisonberryhil" TargetMode="External"/><Relationship Id="rId7" Type="http://schemas.openxmlformats.org/officeDocument/2006/relationships/hyperlink" Target="mailto:kimjohnson66@gmai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goodreads.com/author/quotes/66244.James_Wright" TargetMode="External"/><Relationship Id="rId4" Type="http://schemas.openxmlformats.org/officeDocument/2006/relationships/hyperlink" Target="https://www.goodreads.com/author/quotes/66244.James_Wright" TargetMode="External"/><Relationship Id="rId11" Type="http://schemas.openxmlformats.org/officeDocument/2006/relationships/image" Target="../media/image7.jpg"/><Relationship Id="rId10" Type="http://schemas.openxmlformats.org/officeDocument/2006/relationships/hyperlink" Target="https://www.goodreads.com/author/quotes/66244.James_Wright" TargetMode="External"/><Relationship Id="rId12" Type="http://schemas.openxmlformats.org/officeDocument/2006/relationships/image" Target="../media/image1.png"/><Relationship Id="rId9" Type="http://schemas.openxmlformats.org/officeDocument/2006/relationships/hyperlink" Target="https://www.goodreads.com/author/quotes/66244.James_Wright" TargetMode="External"/><Relationship Id="rId5" Type="http://schemas.openxmlformats.org/officeDocument/2006/relationships/hyperlink" Target="https://www.goodreads.com/author/quotes/66244.James_Wright" TargetMode="External"/><Relationship Id="rId6" Type="http://schemas.openxmlformats.org/officeDocument/2006/relationships/hyperlink" Target="https://www.goodreads.com/author/quotes/66244.James_Wright" TargetMode="External"/><Relationship Id="rId7" Type="http://schemas.openxmlformats.org/officeDocument/2006/relationships/hyperlink" Target="https://www.goodreads.com/author/quotes/66244.James_Wright" TargetMode="External"/><Relationship Id="rId8" Type="http://schemas.openxmlformats.org/officeDocument/2006/relationships/hyperlink" Target="https://www.goodreads.com/author/quotes/66244.James_Wrigh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goodreads.com/work/quotes/1024827" TargetMode="Externa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740000" y="353750"/>
            <a:ext cx="5344200" cy="267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5300"/>
              <a:t>Welcome to our </a:t>
            </a:r>
            <a:endParaRPr sz="5300"/>
          </a:p>
          <a:p>
            <a:pPr indent="0" lvl="0" marL="0" rtl="0" algn="ctr">
              <a:spcBef>
                <a:spcPts val="0"/>
              </a:spcBef>
              <a:spcAft>
                <a:spcPts val="0"/>
              </a:spcAft>
              <a:buSzPts val="990"/>
              <a:buNone/>
            </a:pPr>
            <a:r>
              <a:rPr lang="en" sz="5300"/>
              <a:t>NCTE Poetry RoundTable!</a:t>
            </a:r>
            <a:endParaRPr sz="4100"/>
          </a:p>
        </p:txBody>
      </p:sp>
      <p:sp>
        <p:nvSpPr>
          <p:cNvPr id="57" name="Google Shape;57;p13"/>
          <p:cNvSpPr txBox="1"/>
          <p:nvPr>
            <p:ph idx="1" type="subTitle"/>
          </p:nvPr>
        </p:nvSpPr>
        <p:spPr>
          <a:xfrm>
            <a:off x="99050" y="3686050"/>
            <a:ext cx="8857800" cy="910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 EthicalELA teacher writers </a:t>
            </a:r>
            <a:endParaRPr/>
          </a:p>
          <a:p>
            <a:pPr indent="0" lvl="0" marL="0" rtl="0" algn="ctr">
              <a:spcBef>
                <a:spcPts val="0"/>
              </a:spcBef>
              <a:spcAft>
                <a:spcPts val="0"/>
              </a:spcAft>
              <a:buNone/>
            </a:pPr>
            <a:r>
              <a:rPr lang="en"/>
              <a:t>Allison Berryhill and Kim Johnson</a:t>
            </a:r>
            <a:endParaRPr/>
          </a:p>
        </p:txBody>
      </p:sp>
      <p:pic>
        <p:nvPicPr>
          <p:cNvPr id="58" name="Google Shape;58;p13"/>
          <p:cNvPicPr preferRelativeResize="0"/>
          <p:nvPr/>
        </p:nvPicPr>
        <p:blipFill>
          <a:blip r:embed="rId3">
            <a:alphaModFix/>
          </a:blip>
          <a:stretch>
            <a:fillRect/>
          </a:stretch>
        </p:blipFill>
        <p:spPr>
          <a:xfrm>
            <a:off x="156127" y="861327"/>
            <a:ext cx="3631675" cy="2039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Truth: you must write bad poems first (and forever)</a:t>
            </a:r>
            <a:endParaRPr/>
          </a:p>
        </p:txBody>
      </p:sp>
      <p:sp>
        <p:nvSpPr>
          <p:cNvPr id="124" name="Google Shape;124;p22"/>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i="1" lang="en" u="sng">
                <a:solidFill>
                  <a:schemeClr val="hlink"/>
                </a:solidFill>
                <a:hlinkClick r:id="rId3"/>
              </a:rPr>
              <a:t>Hey Kiddo</a:t>
            </a:r>
            <a:r>
              <a:rPr lang="en"/>
              <a:t> example.</a:t>
            </a:r>
            <a:endParaRPr/>
          </a:p>
          <a:p>
            <a:pPr indent="0" lvl="0" marL="0" rtl="0" algn="l">
              <a:spcBef>
                <a:spcPts val="1200"/>
              </a:spcBef>
              <a:spcAft>
                <a:spcPts val="0"/>
              </a:spcAft>
              <a:buNone/>
            </a:pPr>
            <a:r>
              <a:rPr lang="en"/>
              <a:t>All poems have good moments.</a:t>
            </a:r>
            <a:endParaRPr/>
          </a:p>
          <a:p>
            <a:pPr indent="0" lvl="0" marL="0" rtl="0" algn="l">
              <a:spcBef>
                <a:spcPts val="1200"/>
              </a:spcBef>
              <a:spcAft>
                <a:spcPts val="1200"/>
              </a:spcAft>
              <a:buNone/>
            </a:pPr>
            <a:r>
              <a:rPr lang="en"/>
              <a:t>Duolingo learning. </a:t>
            </a:r>
            <a:endParaRPr/>
          </a:p>
        </p:txBody>
      </p:sp>
      <p:pic>
        <p:nvPicPr>
          <p:cNvPr id="125" name="Google Shape;125;p22"/>
          <p:cNvPicPr preferRelativeResize="0"/>
          <p:nvPr/>
        </p:nvPicPr>
        <p:blipFill>
          <a:blip r:embed="rId4">
            <a:alphaModFix/>
          </a:blip>
          <a:stretch>
            <a:fillRect/>
          </a:stretch>
        </p:blipFill>
        <p:spPr>
          <a:xfrm>
            <a:off x="3082175" y="2252371"/>
            <a:ext cx="5023051" cy="1621775"/>
          </a:xfrm>
          <a:prstGeom prst="rect">
            <a:avLst/>
          </a:prstGeom>
          <a:noFill/>
          <a:ln>
            <a:noFill/>
          </a:ln>
        </p:spPr>
      </p:pic>
      <p:sp>
        <p:nvSpPr>
          <p:cNvPr id="126" name="Google Shape;126;p22"/>
          <p:cNvSpPr/>
          <p:nvPr/>
        </p:nvSpPr>
        <p:spPr>
          <a:xfrm>
            <a:off x="3457300" y="388200"/>
            <a:ext cx="533700" cy="558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xEl>
                                              <p:pRg end="0" st="0"/>
                                            </p:txEl>
                                          </p:spTgt>
                                        </p:tgtEl>
                                        <p:attrNameLst>
                                          <p:attrName>style.visibility</p:attrName>
                                        </p:attrNameLst>
                                      </p:cBhvr>
                                      <p:to>
                                        <p:strVal val="visible"/>
                                      </p:to>
                                    </p:set>
                                    <p:animEffect filter="fade" transition="in">
                                      <p:cBhvr>
                                        <p:cTn dur="1000"/>
                                        <p:tgtEl>
                                          <p:spTgt spid="1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xEl>
                                              <p:pRg end="1" st="1"/>
                                            </p:txEl>
                                          </p:spTgt>
                                        </p:tgtEl>
                                        <p:attrNameLst>
                                          <p:attrName>style.visibility</p:attrName>
                                        </p:attrNameLst>
                                      </p:cBhvr>
                                      <p:to>
                                        <p:strVal val="visible"/>
                                      </p:to>
                                    </p:set>
                                    <p:animEffect filter="fade" transition="in">
                                      <p:cBhvr>
                                        <p:cTn dur="1000"/>
                                        <p:tgtEl>
                                          <p:spTgt spid="12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xEl>
                                              <p:pRg end="2" st="2"/>
                                            </p:txEl>
                                          </p:spTgt>
                                        </p:tgtEl>
                                        <p:attrNameLst>
                                          <p:attrName>style.visibility</p:attrName>
                                        </p:attrNameLst>
                                      </p:cBhvr>
                                      <p:to>
                                        <p:strVal val="visible"/>
                                      </p:to>
                                    </p:set>
                                    <p:animEffect filter="fade" transition="in">
                                      <p:cBhvr>
                                        <p:cTn dur="1000"/>
                                        <p:tgtEl>
                                          <p:spTgt spid="12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GivE kids an on-ramp</a:t>
            </a:r>
            <a:endParaRPr/>
          </a:p>
        </p:txBody>
      </p:sp>
      <p:sp>
        <p:nvSpPr>
          <p:cNvPr id="132" name="Google Shape;132;p23"/>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Model poems</a:t>
            </a:r>
            <a:endParaRPr/>
          </a:p>
          <a:p>
            <a:pPr indent="-342900" lvl="0" marL="457200" rtl="0" algn="l">
              <a:spcBef>
                <a:spcPts val="0"/>
              </a:spcBef>
              <a:spcAft>
                <a:spcPts val="0"/>
              </a:spcAft>
              <a:buSzPts val="1800"/>
              <a:buChar char="●"/>
            </a:pPr>
            <a:r>
              <a:rPr lang="en"/>
              <a:t>YOUR poems</a:t>
            </a:r>
            <a:endParaRPr/>
          </a:p>
          <a:p>
            <a:pPr indent="-342900" lvl="0" marL="457200" rtl="0" algn="l">
              <a:spcBef>
                <a:spcPts val="0"/>
              </a:spcBef>
              <a:spcAft>
                <a:spcPts val="0"/>
              </a:spcAft>
              <a:buSzPts val="1800"/>
              <a:buChar char="●"/>
            </a:pPr>
            <a:r>
              <a:rPr lang="en"/>
              <a:t>YOUR (modeled) need for response</a:t>
            </a:r>
            <a:endParaRPr/>
          </a:p>
          <a:p>
            <a:pPr indent="-342900" lvl="0" marL="457200" rtl="0" algn="l">
              <a:spcBef>
                <a:spcPts val="0"/>
              </a:spcBef>
              <a:spcAft>
                <a:spcPts val="0"/>
              </a:spcAft>
              <a:buSzPts val="1800"/>
              <a:buChar char="●"/>
            </a:pPr>
            <a:r>
              <a:rPr lang="en"/>
              <a:t>YOUR (generous) observations</a:t>
            </a:r>
            <a:endParaRPr/>
          </a:p>
          <a:p>
            <a:pPr indent="-342900" lvl="0" marL="457200" rtl="0" algn="l">
              <a:spcBef>
                <a:spcPts val="0"/>
              </a:spcBef>
              <a:spcAft>
                <a:spcPts val="0"/>
              </a:spcAft>
              <a:buSzPts val="1800"/>
              <a:buChar char="●"/>
            </a:pPr>
            <a:r>
              <a:rPr lang="en"/>
              <a:t>Classmates’ observations</a:t>
            </a:r>
            <a:endParaRPr/>
          </a:p>
        </p:txBody>
      </p:sp>
      <p:pic>
        <p:nvPicPr>
          <p:cNvPr id="133" name="Google Shape;133;p23"/>
          <p:cNvPicPr preferRelativeResize="0"/>
          <p:nvPr/>
        </p:nvPicPr>
        <p:blipFill>
          <a:blip r:embed="rId3">
            <a:alphaModFix/>
          </a:blip>
          <a:stretch>
            <a:fillRect/>
          </a:stretch>
        </p:blipFill>
        <p:spPr>
          <a:xfrm rot="5400000">
            <a:off x="5152001" y="-32474"/>
            <a:ext cx="3890350" cy="3792799"/>
          </a:xfrm>
          <a:prstGeom prst="rect">
            <a:avLst/>
          </a:prstGeom>
          <a:noFill/>
          <a:ln>
            <a:noFill/>
          </a:ln>
        </p:spPr>
      </p:pic>
      <p:pic>
        <p:nvPicPr>
          <p:cNvPr id="134" name="Google Shape;134;p23"/>
          <p:cNvPicPr preferRelativeResize="0"/>
          <p:nvPr/>
        </p:nvPicPr>
        <p:blipFill>
          <a:blip r:embed="rId4">
            <a:alphaModFix/>
          </a:blip>
          <a:stretch>
            <a:fillRect/>
          </a:stretch>
        </p:blipFill>
        <p:spPr>
          <a:xfrm>
            <a:off x="1143000" y="3040800"/>
            <a:ext cx="3175600" cy="2381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0" st="0"/>
                                            </p:txEl>
                                          </p:spTgt>
                                        </p:tgtEl>
                                        <p:attrNameLst>
                                          <p:attrName>style.visibility</p:attrName>
                                        </p:attrNameLst>
                                      </p:cBhvr>
                                      <p:to>
                                        <p:strVal val="visible"/>
                                      </p:to>
                                    </p:set>
                                    <p:animEffect filter="fade" transition="in">
                                      <p:cBhvr>
                                        <p:cTn dur="1000"/>
                                        <p:tgtEl>
                                          <p:spTgt spid="1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1" st="1"/>
                                            </p:txEl>
                                          </p:spTgt>
                                        </p:tgtEl>
                                        <p:attrNameLst>
                                          <p:attrName>style.visibility</p:attrName>
                                        </p:attrNameLst>
                                      </p:cBhvr>
                                      <p:to>
                                        <p:strVal val="visible"/>
                                      </p:to>
                                    </p:set>
                                    <p:animEffect filter="fade" transition="in">
                                      <p:cBhvr>
                                        <p:cTn dur="1000"/>
                                        <p:tgtEl>
                                          <p:spTgt spid="1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2" st="2"/>
                                            </p:txEl>
                                          </p:spTgt>
                                        </p:tgtEl>
                                        <p:attrNameLst>
                                          <p:attrName>style.visibility</p:attrName>
                                        </p:attrNameLst>
                                      </p:cBhvr>
                                      <p:to>
                                        <p:strVal val="visible"/>
                                      </p:to>
                                    </p:set>
                                    <p:animEffect filter="fade" transition="in">
                                      <p:cBhvr>
                                        <p:cTn dur="1000"/>
                                        <p:tgtEl>
                                          <p:spTgt spid="13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3" st="3"/>
                                            </p:txEl>
                                          </p:spTgt>
                                        </p:tgtEl>
                                        <p:attrNameLst>
                                          <p:attrName>style.visibility</p:attrName>
                                        </p:attrNameLst>
                                      </p:cBhvr>
                                      <p:to>
                                        <p:strVal val="visible"/>
                                      </p:to>
                                    </p:set>
                                    <p:animEffect filter="fade" transition="in">
                                      <p:cBhvr>
                                        <p:cTn dur="1000"/>
                                        <p:tgtEl>
                                          <p:spTgt spid="13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xEl>
                                              <p:pRg end="4" st="4"/>
                                            </p:txEl>
                                          </p:spTgt>
                                        </p:tgtEl>
                                        <p:attrNameLst>
                                          <p:attrName>style.visibility</p:attrName>
                                        </p:attrNameLst>
                                      </p:cBhvr>
                                      <p:to>
                                        <p:strVal val="visible"/>
                                      </p:to>
                                    </p:set>
                                    <p:animEffect filter="fade" transition="in">
                                      <p:cBhvr>
                                        <p:cTn dur="1000"/>
                                        <p:tgtEl>
                                          <p:spTgt spid="13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CONSIDERATIONS:</a:t>
            </a:r>
            <a:endParaRPr/>
          </a:p>
        </p:txBody>
      </p:sp>
      <p:sp>
        <p:nvSpPr>
          <p:cNvPr id="140" name="Google Shape;140;p24"/>
          <p:cNvSpPr txBox="1"/>
          <p:nvPr>
            <p:ph idx="1" type="body"/>
          </p:nvPr>
        </p:nvSpPr>
        <p:spPr>
          <a:xfrm>
            <a:off x="311700" y="934075"/>
            <a:ext cx="8520600" cy="414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605"/>
              <a:buNone/>
            </a:pPr>
            <a:r>
              <a:rPr lang="en" sz="1844"/>
              <a:t>Always “invite” sharing</a:t>
            </a:r>
            <a:endParaRPr sz="1844"/>
          </a:p>
          <a:p>
            <a:pPr indent="0" lvl="0" marL="0" rtl="0" algn="l">
              <a:lnSpc>
                <a:spcPct val="100000"/>
              </a:lnSpc>
              <a:spcBef>
                <a:spcPts val="600"/>
              </a:spcBef>
              <a:spcAft>
                <a:spcPts val="0"/>
              </a:spcAft>
              <a:buSzPts val="605"/>
              <a:buNone/>
            </a:pPr>
            <a:r>
              <a:rPr lang="en" sz="1844"/>
              <a:t>Use back channels </a:t>
            </a:r>
            <a:br>
              <a:rPr lang="en" sz="1844"/>
            </a:br>
            <a:r>
              <a:rPr lang="en" sz="1844"/>
              <a:t>	(email ahead of time: May I use your poem as a model?)</a:t>
            </a:r>
            <a:endParaRPr sz="1844"/>
          </a:p>
          <a:p>
            <a:pPr indent="0" lvl="0" marL="0" rtl="0" algn="l">
              <a:lnSpc>
                <a:spcPct val="100000"/>
              </a:lnSpc>
              <a:spcBef>
                <a:spcPts val="600"/>
              </a:spcBef>
              <a:spcAft>
                <a:spcPts val="0"/>
              </a:spcAft>
              <a:buSzPts val="605"/>
              <a:buNone/>
            </a:pPr>
            <a:r>
              <a:rPr lang="en" sz="1844"/>
              <a:t>Offer to read aloud</a:t>
            </a:r>
            <a:endParaRPr sz="1844"/>
          </a:p>
          <a:p>
            <a:pPr indent="0" lvl="0" marL="0" rtl="0" algn="l">
              <a:lnSpc>
                <a:spcPct val="100000"/>
              </a:lnSpc>
              <a:spcBef>
                <a:spcPts val="600"/>
              </a:spcBef>
              <a:spcAft>
                <a:spcPts val="0"/>
              </a:spcAft>
              <a:buSzPts val="605"/>
              <a:buNone/>
            </a:pPr>
            <a:r>
              <a:rPr lang="en" sz="1844"/>
              <a:t>Find </a:t>
            </a:r>
            <a:r>
              <a:rPr lang="en" sz="1844">
                <a:highlight>
                  <a:srgbClr val="FFD966"/>
                </a:highlight>
              </a:rPr>
              <a:t>GOLDEN LINES</a:t>
            </a:r>
            <a:endParaRPr sz="1844">
              <a:highlight>
                <a:srgbClr val="FFD966"/>
              </a:highlight>
            </a:endParaRPr>
          </a:p>
          <a:p>
            <a:pPr indent="0" lvl="0" marL="0" rtl="0" algn="l">
              <a:lnSpc>
                <a:spcPct val="100000"/>
              </a:lnSpc>
              <a:spcBef>
                <a:spcPts val="600"/>
              </a:spcBef>
              <a:spcAft>
                <a:spcPts val="0"/>
              </a:spcAft>
              <a:buSzPts val="605"/>
              <a:buNone/>
            </a:pPr>
            <a:r>
              <a:rPr lang="en" sz="1844"/>
              <a:t>Be ready with poetic EVIDENCE:</a:t>
            </a:r>
            <a:endParaRPr sz="1844"/>
          </a:p>
          <a:p>
            <a:pPr indent="0" lvl="0" marL="0" rtl="0" algn="l">
              <a:lnSpc>
                <a:spcPct val="100000"/>
              </a:lnSpc>
              <a:spcBef>
                <a:spcPts val="600"/>
              </a:spcBef>
              <a:spcAft>
                <a:spcPts val="0"/>
              </a:spcAft>
              <a:buSzPts val="605"/>
              <a:buNone/>
            </a:pPr>
            <a:r>
              <a:rPr lang="en" sz="1844"/>
              <a:t>	Alliteration</a:t>
            </a:r>
            <a:endParaRPr sz="1844"/>
          </a:p>
          <a:p>
            <a:pPr indent="0" lvl="0" marL="0" rtl="0" algn="l">
              <a:lnSpc>
                <a:spcPct val="100000"/>
              </a:lnSpc>
              <a:spcBef>
                <a:spcPts val="600"/>
              </a:spcBef>
              <a:spcAft>
                <a:spcPts val="0"/>
              </a:spcAft>
              <a:buSzPts val="605"/>
              <a:buNone/>
            </a:pPr>
            <a:r>
              <a:rPr lang="en" sz="1844"/>
              <a:t>	Enjambment</a:t>
            </a:r>
            <a:endParaRPr sz="1844"/>
          </a:p>
          <a:p>
            <a:pPr indent="0" lvl="0" marL="0" rtl="0" algn="l">
              <a:lnSpc>
                <a:spcPct val="100000"/>
              </a:lnSpc>
              <a:spcBef>
                <a:spcPts val="600"/>
              </a:spcBef>
              <a:spcAft>
                <a:spcPts val="0"/>
              </a:spcAft>
              <a:buSzPts val="605"/>
              <a:buNone/>
            </a:pPr>
            <a:r>
              <a:rPr lang="en" sz="1844"/>
              <a:t>	Anaphora</a:t>
            </a:r>
            <a:endParaRPr sz="1844"/>
          </a:p>
          <a:p>
            <a:pPr indent="0" lvl="0" marL="0" rtl="0" algn="l">
              <a:lnSpc>
                <a:spcPct val="100000"/>
              </a:lnSpc>
              <a:spcBef>
                <a:spcPts val="600"/>
              </a:spcBef>
              <a:spcAft>
                <a:spcPts val="0"/>
              </a:spcAft>
              <a:buSzPts val="605"/>
              <a:buNone/>
            </a:pPr>
            <a:r>
              <a:rPr lang="en" sz="1844"/>
              <a:t>	Imagery</a:t>
            </a:r>
            <a:endParaRPr sz="1844"/>
          </a:p>
          <a:p>
            <a:pPr indent="0" lvl="0" marL="0" rtl="0" algn="l">
              <a:lnSpc>
                <a:spcPct val="100000"/>
              </a:lnSpc>
              <a:spcBef>
                <a:spcPts val="600"/>
              </a:spcBef>
              <a:spcAft>
                <a:spcPts val="600"/>
              </a:spcAft>
              <a:buSzPts val="605"/>
              <a:buNone/>
            </a:pPr>
            <a:r>
              <a:rPr lang="en" sz="1844"/>
              <a:t>	Specifics</a:t>
            </a:r>
            <a:endParaRPr sz="139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0" st="0"/>
                                            </p:txEl>
                                          </p:spTgt>
                                        </p:tgtEl>
                                        <p:attrNameLst>
                                          <p:attrName>style.visibility</p:attrName>
                                        </p:attrNameLst>
                                      </p:cBhvr>
                                      <p:to>
                                        <p:strVal val="visible"/>
                                      </p:to>
                                    </p:set>
                                    <p:animEffect filter="fade" transition="in">
                                      <p:cBhvr>
                                        <p:cTn dur="1000"/>
                                        <p:tgtEl>
                                          <p:spTgt spid="1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1" st="1"/>
                                            </p:txEl>
                                          </p:spTgt>
                                        </p:tgtEl>
                                        <p:attrNameLst>
                                          <p:attrName>style.visibility</p:attrName>
                                        </p:attrNameLst>
                                      </p:cBhvr>
                                      <p:to>
                                        <p:strVal val="visible"/>
                                      </p:to>
                                    </p:set>
                                    <p:animEffect filter="fade" transition="in">
                                      <p:cBhvr>
                                        <p:cTn dur="1000"/>
                                        <p:tgtEl>
                                          <p:spTgt spid="1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2" st="2"/>
                                            </p:txEl>
                                          </p:spTgt>
                                        </p:tgtEl>
                                        <p:attrNameLst>
                                          <p:attrName>style.visibility</p:attrName>
                                        </p:attrNameLst>
                                      </p:cBhvr>
                                      <p:to>
                                        <p:strVal val="visible"/>
                                      </p:to>
                                    </p:set>
                                    <p:animEffect filter="fade" transition="in">
                                      <p:cBhvr>
                                        <p:cTn dur="1000"/>
                                        <p:tgtEl>
                                          <p:spTgt spid="14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3" st="3"/>
                                            </p:txEl>
                                          </p:spTgt>
                                        </p:tgtEl>
                                        <p:attrNameLst>
                                          <p:attrName>style.visibility</p:attrName>
                                        </p:attrNameLst>
                                      </p:cBhvr>
                                      <p:to>
                                        <p:strVal val="visible"/>
                                      </p:to>
                                    </p:set>
                                    <p:animEffect filter="fade" transition="in">
                                      <p:cBhvr>
                                        <p:cTn dur="1000"/>
                                        <p:tgtEl>
                                          <p:spTgt spid="14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4" st="4"/>
                                            </p:txEl>
                                          </p:spTgt>
                                        </p:tgtEl>
                                        <p:attrNameLst>
                                          <p:attrName>style.visibility</p:attrName>
                                        </p:attrNameLst>
                                      </p:cBhvr>
                                      <p:to>
                                        <p:strVal val="visible"/>
                                      </p:to>
                                    </p:set>
                                    <p:animEffect filter="fade" transition="in">
                                      <p:cBhvr>
                                        <p:cTn dur="1000"/>
                                        <p:tgtEl>
                                          <p:spTgt spid="14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5" st="5"/>
                                            </p:txEl>
                                          </p:spTgt>
                                        </p:tgtEl>
                                        <p:attrNameLst>
                                          <p:attrName>style.visibility</p:attrName>
                                        </p:attrNameLst>
                                      </p:cBhvr>
                                      <p:to>
                                        <p:strVal val="visible"/>
                                      </p:to>
                                    </p:set>
                                    <p:animEffect filter="fade" transition="in">
                                      <p:cBhvr>
                                        <p:cTn dur="1000"/>
                                        <p:tgtEl>
                                          <p:spTgt spid="14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6" st="6"/>
                                            </p:txEl>
                                          </p:spTgt>
                                        </p:tgtEl>
                                        <p:attrNameLst>
                                          <p:attrName>style.visibility</p:attrName>
                                        </p:attrNameLst>
                                      </p:cBhvr>
                                      <p:to>
                                        <p:strVal val="visible"/>
                                      </p:to>
                                    </p:set>
                                    <p:animEffect filter="fade" transition="in">
                                      <p:cBhvr>
                                        <p:cTn dur="1000"/>
                                        <p:tgtEl>
                                          <p:spTgt spid="14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7" st="7"/>
                                            </p:txEl>
                                          </p:spTgt>
                                        </p:tgtEl>
                                        <p:attrNameLst>
                                          <p:attrName>style.visibility</p:attrName>
                                        </p:attrNameLst>
                                      </p:cBhvr>
                                      <p:to>
                                        <p:strVal val="visible"/>
                                      </p:to>
                                    </p:set>
                                    <p:animEffect filter="fade" transition="in">
                                      <p:cBhvr>
                                        <p:cTn dur="1000"/>
                                        <p:tgtEl>
                                          <p:spTgt spid="14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8" st="8"/>
                                            </p:txEl>
                                          </p:spTgt>
                                        </p:tgtEl>
                                        <p:attrNameLst>
                                          <p:attrName>style.visibility</p:attrName>
                                        </p:attrNameLst>
                                      </p:cBhvr>
                                      <p:to>
                                        <p:strVal val="visible"/>
                                      </p:to>
                                    </p:set>
                                    <p:animEffect filter="fade" transition="in">
                                      <p:cBhvr>
                                        <p:cTn dur="1000"/>
                                        <p:tgtEl>
                                          <p:spTgt spid="14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9" st="9"/>
                                            </p:txEl>
                                          </p:spTgt>
                                        </p:tgtEl>
                                        <p:attrNameLst>
                                          <p:attrName>style.visibility</p:attrName>
                                        </p:attrNameLst>
                                      </p:cBhvr>
                                      <p:to>
                                        <p:strVal val="visible"/>
                                      </p:to>
                                    </p:set>
                                    <p:animEffect filter="fade" transition="in">
                                      <p:cBhvr>
                                        <p:cTn dur="1000"/>
                                        <p:tgtEl>
                                          <p:spTgt spid="140">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6" name="Google Shape;146;p25"/>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7" name="Google Shape;147;p25"/>
          <p:cNvPicPr preferRelativeResize="0"/>
          <p:nvPr/>
        </p:nvPicPr>
        <p:blipFill>
          <a:blip r:embed="rId3">
            <a:alphaModFix/>
          </a:blip>
          <a:stretch>
            <a:fillRect/>
          </a:stretch>
        </p:blipFill>
        <p:spPr>
          <a:xfrm>
            <a:off x="905432" y="0"/>
            <a:ext cx="7333136" cy="5143499"/>
          </a:xfrm>
          <a:prstGeom prst="rect">
            <a:avLst/>
          </a:prstGeom>
          <a:noFill/>
          <a:ln>
            <a:noFill/>
          </a:ln>
        </p:spPr>
      </p:pic>
      <p:sp>
        <p:nvSpPr>
          <p:cNvPr id="148" name="Google Shape;148;p25"/>
          <p:cNvSpPr/>
          <p:nvPr/>
        </p:nvSpPr>
        <p:spPr>
          <a:xfrm>
            <a:off x="5640875" y="1055400"/>
            <a:ext cx="1916700" cy="267000"/>
          </a:xfrm>
          <a:prstGeom prst="rect">
            <a:avLst/>
          </a:prstGeom>
          <a:solidFill>
            <a:srgbClr val="FFD966">
              <a:alpha val="464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5"/>
          <p:cNvSpPr/>
          <p:nvPr/>
        </p:nvSpPr>
        <p:spPr>
          <a:xfrm>
            <a:off x="6193600" y="1668775"/>
            <a:ext cx="1364100" cy="267000"/>
          </a:xfrm>
          <a:prstGeom prst="rect">
            <a:avLst/>
          </a:prstGeom>
          <a:solidFill>
            <a:srgbClr val="FFD966">
              <a:alpha val="464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5"/>
          <p:cNvSpPr/>
          <p:nvPr/>
        </p:nvSpPr>
        <p:spPr>
          <a:xfrm>
            <a:off x="5640875" y="3640800"/>
            <a:ext cx="2074500" cy="423000"/>
          </a:xfrm>
          <a:prstGeom prst="rect">
            <a:avLst/>
          </a:prstGeom>
          <a:solidFill>
            <a:srgbClr val="FFD966">
              <a:alpha val="464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5"/>
          <p:cNvSpPr/>
          <p:nvPr/>
        </p:nvSpPr>
        <p:spPr>
          <a:xfrm>
            <a:off x="5956275" y="764275"/>
            <a:ext cx="1067400" cy="13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6"/>
          <p:cNvPicPr preferRelativeResize="0"/>
          <p:nvPr/>
        </p:nvPicPr>
        <p:blipFill>
          <a:blip r:embed="rId3">
            <a:alphaModFix/>
          </a:blip>
          <a:stretch>
            <a:fillRect/>
          </a:stretch>
        </p:blipFill>
        <p:spPr>
          <a:xfrm>
            <a:off x="1138839" y="0"/>
            <a:ext cx="6866322" cy="5143500"/>
          </a:xfrm>
          <a:prstGeom prst="rect">
            <a:avLst/>
          </a:prstGeom>
          <a:noFill/>
          <a:ln>
            <a:noFill/>
          </a:ln>
        </p:spPr>
      </p:pic>
      <p:pic>
        <p:nvPicPr>
          <p:cNvPr id="157" name="Google Shape;157;p26"/>
          <p:cNvPicPr preferRelativeResize="0"/>
          <p:nvPr/>
        </p:nvPicPr>
        <p:blipFill>
          <a:blip r:embed="rId4">
            <a:alphaModFix/>
          </a:blip>
          <a:stretch>
            <a:fillRect/>
          </a:stretch>
        </p:blipFill>
        <p:spPr>
          <a:xfrm>
            <a:off x="1714325" y="655050"/>
            <a:ext cx="5181600" cy="4324350"/>
          </a:xfrm>
          <a:prstGeom prst="rect">
            <a:avLst/>
          </a:prstGeom>
          <a:noFill/>
          <a:ln>
            <a:noFill/>
          </a:ln>
        </p:spPr>
      </p:pic>
      <p:sp>
        <p:nvSpPr>
          <p:cNvPr id="158" name="Google Shape;158;p26"/>
          <p:cNvSpPr/>
          <p:nvPr/>
        </p:nvSpPr>
        <p:spPr>
          <a:xfrm flipH="1" rot="10800000">
            <a:off x="6654550" y="836975"/>
            <a:ext cx="837000" cy="13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7"/>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4" name="Google Shape;164;p27"/>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5" name="Google Shape;165;p27"/>
          <p:cNvPicPr preferRelativeResize="0"/>
          <p:nvPr/>
        </p:nvPicPr>
        <p:blipFill>
          <a:blip r:embed="rId3">
            <a:alphaModFix/>
          </a:blip>
          <a:stretch>
            <a:fillRect/>
          </a:stretch>
        </p:blipFill>
        <p:spPr>
          <a:xfrm>
            <a:off x="888062" y="0"/>
            <a:ext cx="7215478" cy="5143501"/>
          </a:xfrm>
          <a:prstGeom prst="rect">
            <a:avLst/>
          </a:prstGeom>
          <a:noFill/>
          <a:ln>
            <a:noFill/>
          </a:ln>
        </p:spPr>
      </p:pic>
      <p:sp>
        <p:nvSpPr>
          <p:cNvPr id="166" name="Google Shape;166;p27"/>
          <p:cNvSpPr/>
          <p:nvPr/>
        </p:nvSpPr>
        <p:spPr>
          <a:xfrm>
            <a:off x="1218400" y="268588"/>
            <a:ext cx="1067400" cy="13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Blossoming</a:t>
            </a:r>
            <a:endParaRPr/>
          </a:p>
        </p:txBody>
      </p:sp>
      <p:sp>
        <p:nvSpPr>
          <p:cNvPr id="172" name="Google Shape;172;p28"/>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Share self-selected golden lines</a:t>
            </a:r>
            <a:endParaRPr/>
          </a:p>
          <a:p>
            <a:pPr indent="0" lvl="0" marL="0" rtl="0" algn="l">
              <a:spcBef>
                <a:spcPts val="1200"/>
              </a:spcBef>
              <a:spcAft>
                <a:spcPts val="0"/>
              </a:spcAft>
              <a:buNone/>
            </a:pPr>
            <a:r>
              <a:rPr lang="en"/>
              <a:t>Partner sharing: </a:t>
            </a:r>
            <a:endParaRPr/>
          </a:p>
          <a:p>
            <a:pPr indent="457200" lvl="0" marL="0" rtl="0" algn="l">
              <a:spcBef>
                <a:spcPts val="1200"/>
              </a:spcBef>
              <a:spcAft>
                <a:spcPts val="0"/>
              </a:spcAft>
              <a:buNone/>
            </a:pPr>
            <a:r>
              <a:rPr lang="en"/>
              <a:t>Listen for a pleasing word combination</a:t>
            </a:r>
            <a:endParaRPr/>
          </a:p>
          <a:p>
            <a:pPr indent="457200" lvl="0" marL="0" rtl="0" algn="l">
              <a:spcBef>
                <a:spcPts val="1200"/>
              </a:spcBef>
              <a:spcAft>
                <a:spcPts val="0"/>
              </a:spcAft>
              <a:buNone/>
            </a:pPr>
            <a:r>
              <a:rPr lang="en"/>
              <a:t>Name a poetic element</a:t>
            </a:r>
            <a:endParaRPr/>
          </a:p>
          <a:p>
            <a:pPr indent="457200" lvl="0" marL="0" rtl="0" algn="l">
              <a:spcBef>
                <a:spcPts val="1200"/>
              </a:spcBef>
              <a:spcAft>
                <a:spcPts val="0"/>
              </a:spcAft>
              <a:buNone/>
            </a:pPr>
            <a:r>
              <a:rPr lang="en"/>
              <a:t>WIWI (wish I’d written it)</a:t>
            </a:r>
            <a:endParaRPr/>
          </a:p>
          <a:p>
            <a:pPr indent="0" lvl="0" marL="0" rtl="0" algn="l">
              <a:spcBef>
                <a:spcPts val="1200"/>
              </a:spcBef>
              <a:spcAft>
                <a:spcPts val="12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0" st="0"/>
                                            </p:txEl>
                                          </p:spTgt>
                                        </p:tgtEl>
                                        <p:attrNameLst>
                                          <p:attrName>style.visibility</p:attrName>
                                        </p:attrNameLst>
                                      </p:cBhvr>
                                      <p:to>
                                        <p:strVal val="visible"/>
                                      </p:to>
                                    </p:set>
                                    <p:animEffect filter="fade" transition="in">
                                      <p:cBhvr>
                                        <p:cTn dur="1000"/>
                                        <p:tgtEl>
                                          <p:spTgt spid="1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1" st="1"/>
                                            </p:txEl>
                                          </p:spTgt>
                                        </p:tgtEl>
                                        <p:attrNameLst>
                                          <p:attrName>style.visibility</p:attrName>
                                        </p:attrNameLst>
                                      </p:cBhvr>
                                      <p:to>
                                        <p:strVal val="visible"/>
                                      </p:to>
                                    </p:set>
                                    <p:animEffect filter="fade" transition="in">
                                      <p:cBhvr>
                                        <p:cTn dur="1000"/>
                                        <p:tgtEl>
                                          <p:spTgt spid="1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2" st="2"/>
                                            </p:txEl>
                                          </p:spTgt>
                                        </p:tgtEl>
                                        <p:attrNameLst>
                                          <p:attrName>style.visibility</p:attrName>
                                        </p:attrNameLst>
                                      </p:cBhvr>
                                      <p:to>
                                        <p:strVal val="visible"/>
                                      </p:to>
                                    </p:set>
                                    <p:animEffect filter="fade" transition="in">
                                      <p:cBhvr>
                                        <p:cTn dur="1000"/>
                                        <p:tgtEl>
                                          <p:spTgt spid="1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3" st="3"/>
                                            </p:txEl>
                                          </p:spTgt>
                                        </p:tgtEl>
                                        <p:attrNameLst>
                                          <p:attrName>style.visibility</p:attrName>
                                        </p:attrNameLst>
                                      </p:cBhvr>
                                      <p:to>
                                        <p:strVal val="visible"/>
                                      </p:to>
                                    </p:set>
                                    <p:animEffect filter="fade" transition="in">
                                      <p:cBhvr>
                                        <p:cTn dur="1000"/>
                                        <p:tgtEl>
                                          <p:spTgt spid="17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4" st="4"/>
                                            </p:txEl>
                                          </p:spTgt>
                                        </p:tgtEl>
                                        <p:attrNameLst>
                                          <p:attrName>style.visibility</p:attrName>
                                        </p:attrNameLst>
                                      </p:cBhvr>
                                      <p:to>
                                        <p:strVal val="visible"/>
                                      </p:to>
                                    </p:set>
                                    <p:animEffect filter="fade" transition="in">
                                      <p:cBhvr>
                                        <p:cTn dur="1000"/>
                                        <p:tgtEl>
                                          <p:spTgt spid="17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5" st="5"/>
                                            </p:txEl>
                                          </p:spTgt>
                                        </p:tgtEl>
                                        <p:attrNameLst>
                                          <p:attrName>style.visibility</p:attrName>
                                        </p:attrNameLst>
                                      </p:cBhvr>
                                      <p:to>
                                        <p:strVal val="visible"/>
                                      </p:to>
                                    </p:set>
                                    <p:animEffect filter="fade" transition="in">
                                      <p:cBhvr>
                                        <p:cTn dur="1000"/>
                                        <p:tgtEl>
                                          <p:spTgt spid="17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Too many poets are closed (doubtful) buds</a:t>
            </a:r>
            <a:endParaRPr/>
          </a:p>
        </p:txBody>
      </p:sp>
      <p:sp>
        <p:nvSpPr>
          <p:cNvPr id="178" name="Google Shape;178;p29"/>
          <p:cNvSpPr txBox="1"/>
          <p:nvPr/>
        </p:nvSpPr>
        <p:spPr>
          <a:xfrm>
            <a:off x="448225" y="1355900"/>
            <a:ext cx="8157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Source Code Pro"/>
                <a:ea typeface="Source Code Pro"/>
                <a:cs typeface="Source Code Pro"/>
                <a:sym typeface="Source Code Pro"/>
              </a:rPr>
              <a:t>Writing poetry is not about wide publication.</a:t>
            </a:r>
            <a:endParaRPr sz="1800">
              <a:latin typeface="Source Code Pro"/>
              <a:ea typeface="Source Code Pro"/>
              <a:cs typeface="Source Code Pro"/>
              <a:sym typeface="Source Code Pro"/>
            </a:endParaRPr>
          </a:p>
          <a:p>
            <a:pPr indent="0" lvl="0" marL="0" rtl="0" algn="l">
              <a:spcBef>
                <a:spcPts val="0"/>
              </a:spcBef>
              <a:spcAft>
                <a:spcPts val="0"/>
              </a:spcAft>
              <a:buNone/>
            </a:pPr>
            <a:r>
              <a:rPr lang="en" sz="1800">
                <a:latin typeface="Source Code Pro"/>
                <a:ea typeface="Source Code Pro"/>
                <a:cs typeface="Source Code Pro"/>
                <a:sym typeface="Source Code Pro"/>
              </a:rPr>
              <a:t>It is a way of experiencing life.</a:t>
            </a:r>
            <a:endParaRPr sz="1800">
              <a:latin typeface="Source Code Pro"/>
              <a:ea typeface="Source Code Pro"/>
              <a:cs typeface="Source Code Pro"/>
              <a:sym typeface="Source Code Pro"/>
            </a:endParaRPr>
          </a:p>
          <a:p>
            <a:pPr indent="0" lvl="0" marL="0" rtl="0" algn="l">
              <a:spcBef>
                <a:spcPts val="0"/>
              </a:spcBef>
              <a:spcAft>
                <a:spcPts val="0"/>
              </a:spcAft>
              <a:buNone/>
            </a:pPr>
            <a:r>
              <a:rPr lang="en" sz="1800">
                <a:latin typeface="Source Code Pro"/>
                <a:ea typeface="Source Code Pro"/>
                <a:cs typeface="Source Code Pro"/>
                <a:sym typeface="Source Code Pro"/>
              </a:rPr>
              <a:t>All students benefit from poetic invitation.</a:t>
            </a:r>
            <a:endParaRPr sz="1800">
              <a:latin typeface="Source Code Pro"/>
              <a:ea typeface="Source Code Pro"/>
              <a:cs typeface="Source Code Pro"/>
              <a:sym typeface="Source Code Pro"/>
            </a:endParaRPr>
          </a:p>
          <a:p>
            <a:pPr indent="0" lvl="0" marL="0" rtl="0" algn="l">
              <a:spcBef>
                <a:spcPts val="0"/>
              </a:spcBef>
              <a:spcAft>
                <a:spcPts val="0"/>
              </a:spcAft>
              <a:buNone/>
            </a:pPr>
            <a:r>
              <a:t/>
            </a:r>
            <a:endParaRPr sz="1800">
              <a:latin typeface="Source Code Pro"/>
              <a:ea typeface="Source Code Pro"/>
              <a:cs typeface="Source Code Pro"/>
              <a:sym typeface="Source Code Pro"/>
            </a:endParaRPr>
          </a:p>
          <a:p>
            <a:pPr indent="0" lvl="0" marL="0" rtl="0" algn="l">
              <a:spcBef>
                <a:spcPts val="0"/>
              </a:spcBef>
              <a:spcAft>
                <a:spcPts val="0"/>
              </a:spcAft>
              <a:buNone/>
            </a:pPr>
            <a:r>
              <a:t/>
            </a:r>
            <a:endParaRPr sz="1800">
              <a:latin typeface="Source Code Pro"/>
              <a:ea typeface="Source Code Pro"/>
              <a:cs typeface="Source Code Pro"/>
              <a:sym typeface="Source Code Pro"/>
            </a:endParaRPr>
          </a:p>
          <a:p>
            <a:pPr indent="0" lvl="0" marL="0" rtl="0" algn="l">
              <a:spcBef>
                <a:spcPts val="0"/>
              </a:spcBef>
              <a:spcAft>
                <a:spcPts val="0"/>
              </a:spcAft>
              <a:buNone/>
            </a:pPr>
            <a:r>
              <a:rPr lang="en" sz="1800">
                <a:latin typeface="Source Code Pro"/>
                <a:ea typeface="Source Code Pro"/>
                <a:cs typeface="Source Code Pro"/>
                <a:sym typeface="Source Code Pro"/>
              </a:rPr>
              <a:t>See each student as a bud.</a:t>
            </a:r>
            <a:endParaRPr sz="1800">
              <a:latin typeface="Source Code Pro"/>
              <a:ea typeface="Source Code Pro"/>
              <a:cs typeface="Source Code Pro"/>
              <a:sym typeface="Source Code Pro"/>
            </a:endParaRPr>
          </a:p>
          <a:p>
            <a:pPr indent="0" lvl="0" marL="0" rtl="0" algn="l">
              <a:spcBef>
                <a:spcPts val="0"/>
              </a:spcBef>
              <a:spcAft>
                <a:spcPts val="0"/>
              </a:spcAft>
              <a:buNone/>
            </a:pPr>
            <a:r>
              <a:rPr lang="en" sz="1800">
                <a:latin typeface="Source Code Pro"/>
                <a:ea typeface="Source Code Pro"/>
                <a:cs typeface="Source Code Pro"/>
                <a:sym typeface="Source Code Pro"/>
              </a:rPr>
              <a:t>Some are tightly closed.</a:t>
            </a:r>
            <a:endParaRPr sz="1800">
              <a:latin typeface="Source Code Pro"/>
              <a:ea typeface="Source Code Pro"/>
              <a:cs typeface="Source Code Pro"/>
              <a:sym typeface="Source Code Pro"/>
            </a:endParaRPr>
          </a:p>
          <a:p>
            <a:pPr indent="0" lvl="0" marL="0" rtl="0" algn="l">
              <a:spcBef>
                <a:spcPts val="0"/>
              </a:spcBef>
              <a:spcAft>
                <a:spcPts val="0"/>
              </a:spcAft>
              <a:buNone/>
            </a:pPr>
            <a:r>
              <a:rPr lang="en" sz="1800">
                <a:latin typeface="Source Code Pro"/>
                <a:ea typeface="Source Code Pro"/>
                <a:cs typeface="Source Code Pro"/>
                <a:sym typeface="Source Code Pro"/>
              </a:rPr>
              <a:t>Offer them sun.</a:t>
            </a:r>
            <a:endParaRPr sz="1800">
              <a:latin typeface="Source Code Pro"/>
              <a:ea typeface="Source Code Pro"/>
              <a:cs typeface="Source Code Pro"/>
              <a:sym typeface="Source Code Pro"/>
            </a:endParaRPr>
          </a:p>
          <a:p>
            <a:pPr indent="0" lvl="0" marL="0" rtl="0" algn="l">
              <a:spcBef>
                <a:spcPts val="0"/>
              </a:spcBef>
              <a:spcAft>
                <a:spcPts val="0"/>
              </a:spcAft>
              <a:buNone/>
            </a:pPr>
            <a:r>
              <a:rPr lang="en" sz="1800">
                <a:latin typeface="Source Code Pro"/>
                <a:ea typeface="Source Code Pro"/>
                <a:cs typeface="Source Code Pro"/>
                <a:sym typeface="Source Code Pro"/>
              </a:rPr>
              <a:t>Offer them water.</a:t>
            </a:r>
            <a:endParaRPr sz="1800">
              <a:latin typeface="Source Code Pro"/>
              <a:ea typeface="Source Code Pro"/>
              <a:cs typeface="Source Code Pro"/>
              <a:sym typeface="Source Code Pro"/>
            </a:endParaRPr>
          </a:p>
          <a:p>
            <a:pPr indent="0" lvl="0" marL="0" rtl="0" algn="l">
              <a:spcBef>
                <a:spcPts val="0"/>
              </a:spcBef>
              <a:spcAft>
                <a:spcPts val="0"/>
              </a:spcAft>
              <a:buNone/>
            </a:pPr>
            <a:r>
              <a:t/>
            </a:r>
            <a:endParaRPr sz="1800">
              <a:latin typeface="Source Code Pro"/>
              <a:ea typeface="Source Code Pro"/>
              <a:cs typeface="Source Code Pro"/>
              <a:sym typeface="Source Code Pro"/>
            </a:endParaRPr>
          </a:p>
          <a:p>
            <a:pPr indent="0" lvl="0" marL="0" rtl="0" algn="l">
              <a:spcBef>
                <a:spcPts val="0"/>
              </a:spcBef>
              <a:spcAft>
                <a:spcPts val="0"/>
              </a:spcAft>
              <a:buNone/>
            </a:pPr>
            <a:r>
              <a:rPr lang="en" sz="1800">
                <a:latin typeface="Source Code Pro"/>
                <a:ea typeface="Source Code Pro"/>
                <a:cs typeface="Source Code Pro"/>
                <a:sym typeface="Source Code Pro"/>
              </a:rPr>
              <a:t>Watch them bloom.</a:t>
            </a:r>
            <a:endParaRPr sz="1800">
              <a:latin typeface="Source Code Pro"/>
              <a:ea typeface="Source Code Pro"/>
              <a:cs typeface="Source Code Pro"/>
              <a:sym typeface="Source Code Pro"/>
            </a:endParaRPr>
          </a:p>
        </p:txBody>
      </p:sp>
      <p:pic>
        <p:nvPicPr>
          <p:cNvPr id="179" name="Google Shape;179;p29"/>
          <p:cNvPicPr preferRelativeResize="0"/>
          <p:nvPr/>
        </p:nvPicPr>
        <p:blipFill rotWithShape="1">
          <a:blip r:embed="rId3">
            <a:alphaModFix/>
          </a:blip>
          <a:srcRect b="0" l="0" r="-15807" t="-11544"/>
          <a:stretch/>
        </p:blipFill>
        <p:spPr>
          <a:xfrm>
            <a:off x="387576" y="-593900"/>
            <a:ext cx="7927200" cy="57374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xEl>
                                              <p:pRg end="0" st="0"/>
                                            </p:txEl>
                                          </p:spTgt>
                                        </p:tgtEl>
                                        <p:attrNameLst>
                                          <p:attrName>style.visibility</p:attrName>
                                        </p:attrNameLst>
                                      </p:cBhvr>
                                      <p:to>
                                        <p:strVal val="visible"/>
                                      </p:to>
                                    </p:set>
                                    <p:animEffect filter="fade" transition="in">
                                      <p:cBhvr>
                                        <p:cTn dur="1000"/>
                                        <p:tgtEl>
                                          <p:spTgt spid="1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xEl>
                                              <p:pRg end="1" st="1"/>
                                            </p:txEl>
                                          </p:spTgt>
                                        </p:tgtEl>
                                        <p:attrNameLst>
                                          <p:attrName>style.visibility</p:attrName>
                                        </p:attrNameLst>
                                      </p:cBhvr>
                                      <p:to>
                                        <p:strVal val="visible"/>
                                      </p:to>
                                    </p:set>
                                    <p:animEffect filter="fade" transition="in">
                                      <p:cBhvr>
                                        <p:cTn dur="1000"/>
                                        <p:tgtEl>
                                          <p:spTgt spid="1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xEl>
                                              <p:pRg end="2" st="2"/>
                                            </p:txEl>
                                          </p:spTgt>
                                        </p:tgtEl>
                                        <p:attrNameLst>
                                          <p:attrName>style.visibility</p:attrName>
                                        </p:attrNameLst>
                                      </p:cBhvr>
                                      <p:to>
                                        <p:strVal val="visible"/>
                                      </p:to>
                                    </p:set>
                                    <p:animEffect filter="fade" transition="in">
                                      <p:cBhvr>
                                        <p:cTn dur="1000"/>
                                        <p:tgtEl>
                                          <p:spTgt spid="1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xEl>
                                              <p:pRg end="3" st="3"/>
                                            </p:txEl>
                                          </p:spTgt>
                                        </p:tgtEl>
                                        <p:attrNameLst>
                                          <p:attrName>style.visibility</p:attrName>
                                        </p:attrNameLst>
                                      </p:cBhvr>
                                      <p:to>
                                        <p:strVal val="visible"/>
                                      </p:to>
                                    </p:set>
                                    <p:animEffect filter="fade" transition="in">
                                      <p:cBhvr>
                                        <p:cTn dur="1000"/>
                                        <p:tgtEl>
                                          <p:spTgt spid="17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xEl>
                                              <p:pRg end="4" st="4"/>
                                            </p:txEl>
                                          </p:spTgt>
                                        </p:tgtEl>
                                        <p:attrNameLst>
                                          <p:attrName>style.visibility</p:attrName>
                                        </p:attrNameLst>
                                      </p:cBhvr>
                                      <p:to>
                                        <p:strVal val="visible"/>
                                      </p:to>
                                    </p:set>
                                    <p:animEffect filter="fade" transition="in">
                                      <p:cBhvr>
                                        <p:cTn dur="1000"/>
                                        <p:tgtEl>
                                          <p:spTgt spid="17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xEl>
                                              <p:pRg end="5" st="5"/>
                                            </p:txEl>
                                          </p:spTgt>
                                        </p:tgtEl>
                                        <p:attrNameLst>
                                          <p:attrName>style.visibility</p:attrName>
                                        </p:attrNameLst>
                                      </p:cBhvr>
                                      <p:to>
                                        <p:strVal val="visible"/>
                                      </p:to>
                                    </p:set>
                                    <p:animEffect filter="fade" transition="in">
                                      <p:cBhvr>
                                        <p:cTn dur="1000"/>
                                        <p:tgtEl>
                                          <p:spTgt spid="17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xEl>
                                              <p:pRg end="6" st="6"/>
                                            </p:txEl>
                                          </p:spTgt>
                                        </p:tgtEl>
                                        <p:attrNameLst>
                                          <p:attrName>style.visibility</p:attrName>
                                        </p:attrNameLst>
                                      </p:cBhvr>
                                      <p:to>
                                        <p:strVal val="visible"/>
                                      </p:to>
                                    </p:set>
                                    <p:animEffect filter="fade" transition="in">
                                      <p:cBhvr>
                                        <p:cTn dur="1000"/>
                                        <p:tgtEl>
                                          <p:spTgt spid="17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xEl>
                                              <p:pRg end="7" st="7"/>
                                            </p:txEl>
                                          </p:spTgt>
                                        </p:tgtEl>
                                        <p:attrNameLst>
                                          <p:attrName>style.visibility</p:attrName>
                                        </p:attrNameLst>
                                      </p:cBhvr>
                                      <p:to>
                                        <p:strVal val="visible"/>
                                      </p:to>
                                    </p:set>
                                    <p:animEffect filter="fade" transition="in">
                                      <p:cBhvr>
                                        <p:cTn dur="1000"/>
                                        <p:tgtEl>
                                          <p:spTgt spid="17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xEl>
                                              <p:pRg end="8" st="8"/>
                                            </p:txEl>
                                          </p:spTgt>
                                        </p:tgtEl>
                                        <p:attrNameLst>
                                          <p:attrName>style.visibility</p:attrName>
                                        </p:attrNameLst>
                                      </p:cBhvr>
                                      <p:to>
                                        <p:strVal val="visible"/>
                                      </p:to>
                                    </p:set>
                                    <p:animEffect filter="fade" transition="in">
                                      <p:cBhvr>
                                        <p:cTn dur="1000"/>
                                        <p:tgtEl>
                                          <p:spTgt spid="17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xEl>
                                              <p:pRg end="9" st="9"/>
                                            </p:txEl>
                                          </p:spTgt>
                                        </p:tgtEl>
                                        <p:attrNameLst>
                                          <p:attrName>style.visibility</p:attrName>
                                        </p:attrNameLst>
                                      </p:cBhvr>
                                      <p:to>
                                        <p:strVal val="visible"/>
                                      </p:to>
                                    </p:set>
                                    <p:animEffect filter="fade" transition="in">
                                      <p:cBhvr>
                                        <p:cTn dur="1000"/>
                                        <p:tgtEl>
                                          <p:spTgt spid="178">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xEl>
                                              <p:pRg end="10" st="10"/>
                                            </p:txEl>
                                          </p:spTgt>
                                        </p:tgtEl>
                                        <p:attrNameLst>
                                          <p:attrName>style.visibility</p:attrName>
                                        </p:attrNameLst>
                                      </p:cBhvr>
                                      <p:to>
                                        <p:strVal val="visible"/>
                                      </p:to>
                                    </p:set>
                                    <p:animEffect filter="fade" transition="in">
                                      <p:cBhvr>
                                        <p:cTn dur="1000"/>
                                        <p:tgtEl>
                                          <p:spTgt spid="178">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0"/>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Write!</a:t>
            </a:r>
            <a:endParaRPr/>
          </a:p>
        </p:txBody>
      </p:sp>
      <p:sp>
        <p:nvSpPr>
          <p:cNvPr id="185" name="Google Shape;185;p30"/>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Using Kim’s prompt, let’s write some poems! </a:t>
            </a:r>
            <a:endParaRPr/>
          </a:p>
          <a:p>
            <a:pPr indent="0" lvl="0" marL="0" rtl="0" algn="l">
              <a:spcBef>
                <a:spcPts val="1200"/>
              </a:spcBef>
              <a:spcAft>
                <a:spcPts val="0"/>
              </a:spcAft>
              <a:buNone/>
            </a:pPr>
            <a:r>
              <a:rPr lang="en"/>
              <a:t>Let’s respond to poems with Allison’s strategies.</a:t>
            </a:r>
            <a:endParaRPr/>
          </a:p>
          <a:p>
            <a:pPr indent="0" lvl="0" marL="0" rtl="0" algn="l">
              <a:spcBef>
                <a:spcPts val="1200"/>
              </a:spcBef>
              <a:spcAft>
                <a:spcPts val="0"/>
              </a:spcAft>
              <a:buNone/>
            </a:pPr>
            <a:r>
              <a:rPr lang="en"/>
              <a:t>	Pleasing line or phrase</a:t>
            </a:r>
            <a:endParaRPr/>
          </a:p>
          <a:p>
            <a:pPr indent="0" lvl="0" marL="0" rtl="0" algn="l">
              <a:spcBef>
                <a:spcPts val="1200"/>
              </a:spcBef>
              <a:spcAft>
                <a:spcPts val="0"/>
              </a:spcAft>
              <a:buNone/>
            </a:pPr>
            <a:r>
              <a:rPr lang="en"/>
              <a:t>	Poetic element</a:t>
            </a:r>
            <a:endParaRPr/>
          </a:p>
          <a:p>
            <a:pPr indent="0" lvl="0" marL="0" rtl="0" algn="l">
              <a:spcBef>
                <a:spcPts val="1200"/>
              </a:spcBef>
              <a:spcAft>
                <a:spcPts val="0"/>
              </a:spcAft>
              <a:buNone/>
            </a:pPr>
            <a:r>
              <a:rPr lang="en"/>
              <a:t>	</a:t>
            </a:r>
            <a:r>
              <a:rPr lang="en">
                <a:highlight>
                  <a:srgbClr val="FFD966"/>
                </a:highlight>
              </a:rPr>
              <a:t>Golden line</a:t>
            </a:r>
            <a:endParaRPr>
              <a:highlight>
                <a:srgbClr val="FFD966"/>
              </a:highlight>
            </a:endParaRPr>
          </a:p>
          <a:p>
            <a:pPr indent="0" lvl="0" marL="0" rtl="0" algn="l">
              <a:spcBef>
                <a:spcPts val="1200"/>
              </a:spcBef>
              <a:spcAft>
                <a:spcPts val="1200"/>
              </a:spcAft>
              <a:buNone/>
            </a:pPr>
            <a:r>
              <a:rPr lang="en"/>
              <a:t>	WIWI</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Contact Information for Allison and Kim</a:t>
            </a:r>
            <a:endParaRPr/>
          </a:p>
        </p:txBody>
      </p:sp>
      <p:sp>
        <p:nvSpPr>
          <p:cNvPr id="191" name="Google Shape;191;p31"/>
          <p:cNvSpPr txBox="1"/>
          <p:nvPr>
            <p:ph idx="1" type="body"/>
          </p:nvPr>
        </p:nvSpPr>
        <p:spPr>
          <a:xfrm>
            <a:off x="311700" y="1043250"/>
            <a:ext cx="8520600" cy="35256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lang="en"/>
              <a:t>Allison Berryhill - </a:t>
            </a:r>
            <a:r>
              <a:rPr lang="en" u="sng">
                <a:solidFill>
                  <a:schemeClr val="hlink"/>
                </a:solidFill>
                <a:hlinkClick r:id="rId3"/>
              </a:rPr>
              <a:t>308berryhill@gmail.com</a:t>
            </a:r>
            <a:endParaRPr/>
          </a:p>
          <a:p>
            <a:pPr indent="0" lvl="0" marL="0" rtl="0" algn="l">
              <a:lnSpc>
                <a:spcPct val="100000"/>
              </a:lnSpc>
              <a:spcBef>
                <a:spcPts val="1200"/>
              </a:spcBef>
              <a:spcAft>
                <a:spcPts val="0"/>
              </a:spcAft>
              <a:buNone/>
            </a:pPr>
            <a:r>
              <a:rPr lang="en"/>
              <a:t>						</a:t>
            </a:r>
            <a:r>
              <a:rPr lang="en" u="sng">
                <a:solidFill>
                  <a:schemeClr val="hlink"/>
                </a:solidFill>
                <a:hlinkClick r:id="rId4"/>
              </a:rPr>
              <a:t>30 days of poetry invitations</a:t>
            </a:r>
            <a:endParaRPr/>
          </a:p>
          <a:p>
            <a:pPr indent="0" lvl="0" marL="0" rtl="0" algn="l">
              <a:lnSpc>
                <a:spcPct val="100000"/>
              </a:lnSpc>
              <a:spcBef>
                <a:spcPts val="1200"/>
              </a:spcBef>
              <a:spcAft>
                <a:spcPts val="0"/>
              </a:spcAft>
              <a:buNone/>
            </a:pPr>
            <a:r>
              <a:rPr lang="en"/>
              <a:t>						</a:t>
            </a:r>
            <a:r>
              <a:rPr lang="en" u="sng">
                <a:solidFill>
                  <a:schemeClr val="hlink"/>
                </a:solidFill>
                <a:hlinkClick r:id="rId5"/>
              </a:rPr>
              <a:t>Schoolblazing</a:t>
            </a:r>
            <a:r>
              <a:rPr lang="en"/>
              <a:t> (Blog)</a:t>
            </a:r>
            <a:endParaRPr/>
          </a:p>
          <a:p>
            <a:pPr indent="0" lvl="0" marL="0" rtl="0" algn="l">
              <a:lnSpc>
                <a:spcPct val="100000"/>
              </a:lnSpc>
              <a:spcBef>
                <a:spcPts val="1200"/>
              </a:spcBef>
              <a:spcAft>
                <a:spcPts val="0"/>
              </a:spcAft>
              <a:buNone/>
            </a:pPr>
            <a:r>
              <a:rPr lang="en"/>
              <a:t>						</a:t>
            </a:r>
            <a:r>
              <a:rPr lang="en" u="sng">
                <a:solidFill>
                  <a:schemeClr val="hlink"/>
                </a:solidFill>
                <a:hlinkClick r:id="rId6"/>
              </a:rPr>
              <a:t>@allisonberryhil</a:t>
            </a:r>
            <a:r>
              <a:rPr lang="en"/>
              <a:t> (Twitter)				</a:t>
            </a:r>
            <a:endParaRPr/>
          </a:p>
          <a:p>
            <a:pPr indent="0" lvl="0" marL="0" rtl="0" algn="l">
              <a:spcBef>
                <a:spcPts val="1200"/>
              </a:spcBef>
              <a:spcAft>
                <a:spcPts val="0"/>
              </a:spcAft>
              <a:buNone/>
            </a:pPr>
            <a:r>
              <a:rPr lang="en"/>
              <a:t>Kim Johnson -  </a:t>
            </a:r>
            <a:r>
              <a:rPr lang="en">
                <a:solidFill>
                  <a:schemeClr val="hlink"/>
                </a:solidFill>
                <a:uFill>
                  <a:noFill/>
                </a:uFill>
                <a:hlinkClick r:id="rId7"/>
              </a:rPr>
              <a:t>kimjohnson66@gmail.com</a:t>
            </a:r>
            <a:endParaRPr/>
          </a:p>
          <a:p>
            <a:pPr indent="0" lvl="0" marL="0" rtl="0" algn="l">
              <a:spcBef>
                <a:spcPts val="1200"/>
              </a:spcBef>
              <a:spcAft>
                <a:spcPts val="0"/>
              </a:spcAft>
              <a:buNone/>
            </a:pPr>
            <a:r>
              <a:rPr lang="en"/>
              <a:t>               </a:t>
            </a:r>
            <a:r>
              <a:rPr lang="en">
                <a:solidFill>
                  <a:srgbClr val="FF0000"/>
                </a:solidFill>
              </a:rPr>
              <a:t>Kimhaynesjohnson.com</a:t>
            </a:r>
            <a:r>
              <a:rPr lang="en"/>
              <a:t> (Common Threads Blog)</a:t>
            </a:r>
            <a:endParaRPr/>
          </a:p>
          <a:p>
            <a:pPr indent="0" lvl="0" marL="0" rtl="0" algn="l">
              <a:spcBef>
                <a:spcPts val="1200"/>
              </a:spcBef>
              <a:spcAft>
                <a:spcPts val="0"/>
              </a:spcAft>
              <a:buNone/>
            </a:pPr>
            <a:r>
              <a:rPr lang="en"/>
              <a:t>               </a:t>
            </a:r>
            <a:r>
              <a:rPr lang="en">
                <a:solidFill>
                  <a:srgbClr val="FF0000"/>
                </a:solidFill>
              </a:rPr>
              <a:t>@kimjohnson66</a:t>
            </a:r>
            <a:r>
              <a:rPr lang="en"/>
              <a:t> (Twitter)</a:t>
            </a:r>
            <a:endParaRPr/>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30650" y="145575"/>
            <a:ext cx="5834100" cy="18579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0"/>
              </a:spcBef>
              <a:spcAft>
                <a:spcPts val="0"/>
              </a:spcAft>
              <a:buNone/>
            </a:pPr>
            <a:r>
              <a:rPr b="0" lang="en" sz="2050">
                <a:solidFill>
                  <a:srgbClr val="1155CC"/>
                </a:solidFill>
                <a:highlight>
                  <a:srgbClr val="FFFFFF"/>
                </a:highlight>
                <a:uFill>
                  <a:noFill/>
                </a:uFill>
                <a:latin typeface="Merriweather"/>
                <a:ea typeface="Merriweather"/>
                <a:cs typeface="Merriweather"/>
                <a:sym typeface="Merriweather"/>
                <a:hlinkClick r:id="rId3">
                  <a:extLst>
                    <a:ext uri="{A12FA001-AC4F-418D-AE19-62706E023703}">
                      <ahyp:hlinkClr val="tx"/>
                    </a:ext>
                  </a:extLst>
                </a:hlinkClick>
              </a:rPr>
              <a:t>"Suddenly I realize</a:t>
            </a:r>
            <a:endParaRPr b="0" sz="2050">
              <a:solidFill>
                <a:srgbClr val="1155CC"/>
              </a:solidFill>
              <a:highlight>
                <a:srgbClr val="FFFFFF"/>
              </a:highlight>
              <a:latin typeface="Merriweather"/>
              <a:ea typeface="Merriweather"/>
              <a:cs typeface="Merriweather"/>
              <a:sym typeface="Merriweather"/>
            </a:endParaRPr>
          </a:p>
          <a:p>
            <a:pPr indent="0" lvl="0" marL="0" rtl="0" algn="l">
              <a:lnSpc>
                <a:spcPct val="150000"/>
              </a:lnSpc>
              <a:spcBef>
                <a:spcPts val="0"/>
              </a:spcBef>
              <a:spcAft>
                <a:spcPts val="0"/>
              </a:spcAft>
              <a:buNone/>
            </a:pPr>
            <a:r>
              <a:rPr b="0" lang="en" sz="2050">
                <a:solidFill>
                  <a:srgbClr val="1155CC"/>
                </a:solidFill>
                <a:highlight>
                  <a:srgbClr val="FFFFFF"/>
                </a:highlight>
                <a:uFill>
                  <a:noFill/>
                </a:uFill>
                <a:latin typeface="Merriweather"/>
                <a:ea typeface="Merriweather"/>
                <a:cs typeface="Merriweather"/>
                <a:sym typeface="Merriweather"/>
                <a:hlinkClick r:id="rId4">
                  <a:extLst>
                    <a:ext uri="{A12FA001-AC4F-418D-AE19-62706E023703}">
                      <ahyp:hlinkClr val="tx"/>
                    </a:ext>
                  </a:extLst>
                </a:hlinkClick>
              </a:rPr>
              <a:t>That if I stepped out of my body I would break</a:t>
            </a:r>
            <a:endParaRPr b="0" sz="2050">
              <a:solidFill>
                <a:srgbClr val="1155CC"/>
              </a:solidFill>
              <a:highlight>
                <a:srgbClr val="FFFFFF"/>
              </a:highlight>
              <a:latin typeface="Merriweather"/>
              <a:ea typeface="Merriweather"/>
              <a:cs typeface="Merriweather"/>
              <a:sym typeface="Merriweather"/>
            </a:endParaRPr>
          </a:p>
          <a:p>
            <a:pPr indent="0" lvl="0" marL="0" rtl="0" algn="l">
              <a:lnSpc>
                <a:spcPct val="150000"/>
              </a:lnSpc>
              <a:spcBef>
                <a:spcPts val="0"/>
              </a:spcBef>
              <a:spcAft>
                <a:spcPts val="0"/>
              </a:spcAft>
              <a:buNone/>
            </a:pPr>
            <a:r>
              <a:rPr b="0" lang="en" sz="2050">
                <a:solidFill>
                  <a:srgbClr val="1155CC"/>
                </a:solidFill>
                <a:highlight>
                  <a:srgbClr val="FFFFFF"/>
                </a:highlight>
                <a:uFill>
                  <a:noFill/>
                </a:uFill>
                <a:latin typeface="Merriweather"/>
                <a:ea typeface="Merriweather"/>
                <a:cs typeface="Merriweather"/>
                <a:sym typeface="Merriweather"/>
                <a:hlinkClick r:id="rId5">
                  <a:extLst>
                    <a:ext uri="{A12FA001-AC4F-418D-AE19-62706E023703}">
                      <ahyp:hlinkClr val="tx"/>
                    </a:ext>
                  </a:extLst>
                </a:hlinkClick>
              </a:rPr>
              <a:t>Into blossom. "</a:t>
            </a:r>
            <a:br>
              <a:rPr b="0" lang="en" sz="2050">
                <a:solidFill>
                  <a:srgbClr val="1155CC"/>
                </a:solidFill>
                <a:highlight>
                  <a:srgbClr val="FFFFFF"/>
                </a:highlight>
                <a:latin typeface="Merriweather"/>
                <a:ea typeface="Merriweather"/>
                <a:cs typeface="Merriweather"/>
                <a:sym typeface="Merriweather"/>
              </a:rPr>
            </a:br>
            <a:endParaRPr b="0" sz="161">
              <a:solidFill>
                <a:srgbClr val="1155CC"/>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rPr i="1" lang="en" sz="2250">
                <a:solidFill>
                  <a:schemeClr val="dk2"/>
                </a:solidFill>
                <a:highlight>
                  <a:srgbClr val="FFFFFF"/>
                </a:highlight>
                <a:uFill>
                  <a:noFill/>
                </a:uFill>
                <a:latin typeface="Merriweather"/>
                <a:ea typeface="Merriweather"/>
                <a:cs typeface="Merriweather"/>
                <a:sym typeface="Merriweather"/>
                <a:hlinkClick r:id="rId6">
                  <a:extLst>
                    <a:ext uri="{A12FA001-AC4F-418D-AE19-62706E023703}">
                      <ahyp:hlinkClr val="tx"/>
                    </a:ext>
                  </a:extLst>
                </a:hlinkClick>
              </a:rPr>
              <a:t>— </a:t>
            </a:r>
            <a:r>
              <a:rPr lang="en" sz="2250">
                <a:solidFill>
                  <a:schemeClr val="dk2"/>
                </a:solidFill>
                <a:highlight>
                  <a:srgbClr val="FFFFFF"/>
                </a:highlight>
                <a:uFill>
                  <a:noFill/>
                </a:uFill>
                <a:latin typeface="Arial"/>
                <a:ea typeface="Arial"/>
                <a:cs typeface="Arial"/>
                <a:sym typeface="Arial"/>
                <a:hlinkClick r:id="rId7">
                  <a:extLst>
                    <a:ext uri="{A12FA001-AC4F-418D-AE19-62706E023703}">
                      <ahyp:hlinkClr val="tx"/>
                    </a:ext>
                  </a:extLst>
                </a:hlinkClick>
              </a:rPr>
              <a:t>James Wright,</a:t>
            </a:r>
            <a:r>
              <a:rPr lang="en" sz="2250">
                <a:solidFill>
                  <a:schemeClr val="dk2"/>
                </a:solidFill>
                <a:highlight>
                  <a:srgbClr val="FFFFFF"/>
                </a:highlight>
                <a:uFill>
                  <a:noFill/>
                </a:uFill>
                <a:latin typeface="Merriweather"/>
                <a:ea typeface="Merriweather"/>
                <a:cs typeface="Merriweather"/>
                <a:sym typeface="Merriweather"/>
                <a:hlinkClick r:id="rId8">
                  <a:extLst>
                    <a:ext uri="{A12FA001-AC4F-418D-AE19-62706E023703}">
                      <ahyp:hlinkClr val="tx"/>
                    </a:ext>
                  </a:extLst>
                </a:hlinkClick>
              </a:rPr>
              <a:t> </a:t>
            </a:r>
            <a:endParaRPr/>
          </a:p>
          <a:p>
            <a:pPr indent="0" lvl="0" marL="0" rtl="0" algn="l">
              <a:spcBef>
                <a:spcPts val="0"/>
              </a:spcBef>
              <a:spcAft>
                <a:spcPts val="0"/>
              </a:spcAft>
              <a:buNone/>
            </a:pPr>
            <a:r>
              <a:rPr lang="en" sz="2250">
                <a:solidFill>
                  <a:schemeClr val="dk2"/>
                </a:solidFill>
                <a:highlight>
                  <a:srgbClr val="FFFFFF"/>
                </a:highlight>
                <a:uFill>
                  <a:noFill/>
                </a:uFill>
                <a:latin typeface="Merriweather"/>
                <a:ea typeface="Merriweather"/>
                <a:cs typeface="Merriweather"/>
                <a:sym typeface="Merriweather"/>
                <a:hlinkClick r:id="rId9">
                  <a:extLst>
                    <a:ext uri="{A12FA001-AC4F-418D-AE19-62706E023703}">
                      <ahyp:hlinkClr val="tx"/>
                    </a:ext>
                  </a:extLst>
                </a:hlinkClick>
              </a:rPr>
              <a:t>“A Blessing” from </a:t>
            </a:r>
            <a:endParaRPr/>
          </a:p>
          <a:p>
            <a:pPr indent="0" lvl="0" marL="0" rtl="0" algn="l">
              <a:spcBef>
                <a:spcPts val="0"/>
              </a:spcBef>
              <a:spcAft>
                <a:spcPts val="0"/>
              </a:spcAft>
              <a:buNone/>
            </a:pPr>
            <a:r>
              <a:rPr i="1" lang="en" sz="2250">
                <a:solidFill>
                  <a:schemeClr val="dk2"/>
                </a:solidFill>
                <a:highlight>
                  <a:srgbClr val="FFFFFF"/>
                </a:highlight>
                <a:uFill>
                  <a:noFill/>
                </a:uFill>
                <a:latin typeface="Arial"/>
                <a:ea typeface="Arial"/>
                <a:cs typeface="Arial"/>
                <a:sym typeface="Arial"/>
                <a:hlinkClick r:id="rId10">
                  <a:extLst>
                    <a:ext uri="{A12FA001-AC4F-418D-AE19-62706E023703}">
                      <ahyp:hlinkClr val="tx"/>
                    </a:ext>
                  </a:extLst>
                </a:hlinkClick>
              </a:rPr>
              <a:t>Above the River</a:t>
            </a:r>
            <a:endParaRPr i="1" sz="2250">
              <a:solidFill>
                <a:schemeClr val="dk2"/>
              </a:solidFill>
            </a:endParaRPr>
          </a:p>
        </p:txBody>
      </p:sp>
      <p:sp>
        <p:nvSpPr>
          <p:cNvPr id="64" name="Google Shape;64;p14"/>
          <p:cNvSpPr txBox="1"/>
          <p:nvPr>
            <p:ph idx="1" type="body"/>
          </p:nvPr>
        </p:nvSpPr>
        <p:spPr>
          <a:xfrm>
            <a:off x="3182575" y="2821925"/>
            <a:ext cx="4197300" cy="19773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1400">
                <a:solidFill>
                  <a:srgbClr val="000000"/>
                </a:solidFill>
              </a:rPr>
              <a:t>Writing is centering.</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It draws my wide and wild</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thoughts </a:t>
            </a:r>
            <a:r>
              <a:rPr lang="en" sz="1400">
                <a:solidFill>
                  <a:srgbClr val="000000"/>
                </a:solidFill>
              </a:rPr>
              <a:t>together</a:t>
            </a:r>
            <a:r>
              <a:rPr lang="en" sz="1400">
                <a:solidFill>
                  <a:srgbClr val="000000"/>
                </a:solidFill>
              </a:rPr>
              <a:t> to the </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          </a:t>
            </a:r>
            <a:r>
              <a:rPr lang="en" sz="1400">
                <a:solidFill>
                  <a:srgbClr val="000000"/>
                </a:solidFill>
              </a:rPr>
              <a:t>p</a:t>
            </a:r>
            <a:r>
              <a:rPr lang="en" sz="1400">
                <a:solidFill>
                  <a:srgbClr val="000000"/>
                </a:solidFill>
              </a:rPr>
              <a:t>oint</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w</a:t>
            </a:r>
            <a:r>
              <a:rPr lang="en" sz="1400">
                <a:solidFill>
                  <a:srgbClr val="000000"/>
                </a:solidFill>
              </a:rPr>
              <a:t>here pencil meets</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t</a:t>
            </a:r>
            <a:r>
              <a:rPr lang="en" sz="1400">
                <a:solidFill>
                  <a:srgbClr val="000000"/>
                </a:solidFill>
              </a:rPr>
              <a:t>he page, where only one</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word can be written, and</a:t>
            </a:r>
            <a:endParaRPr sz="1400">
              <a:solidFill>
                <a:srgbClr val="000000"/>
              </a:solidFill>
            </a:endParaRPr>
          </a:p>
          <a:p>
            <a:pPr indent="0" lvl="0" marL="0" rtl="0" algn="l">
              <a:lnSpc>
                <a:spcPct val="100000"/>
              </a:lnSpc>
              <a:spcBef>
                <a:spcPts val="0"/>
              </a:spcBef>
              <a:spcAft>
                <a:spcPts val="0"/>
              </a:spcAft>
              <a:buNone/>
            </a:pPr>
            <a:r>
              <a:rPr lang="en" sz="1400">
                <a:solidFill>
                  <a:srgbClr val="000000"/>
                </a:solidFill>
              </a:rPr>
              <a:t>then the next.</a:t>
            </a:r>
            <a:endParaRPr/>
          </a:p>
        </p:txBody>
      </p:sp>
      <p:sp>
        <p:nvSpPr>
          <p:cNvPr id="65" name="Google Shape;65;p14"/>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Allison</a:t>
            </a:r>
            <a:endParaRPr/>
          </a:p>
        </p:txBody>
      </p:sp>
      <p:pic>
        <p:nvPicPr>
          <p:cNvPr id="66" name="Google Shape;66;p14"/>
          <p:cNvPicPr preferRelativeResize="0"/>
          <p:nvPr/>
        </p:nvPicPr>
        <p:blipFill>
          <a:blip r:embed="rId11">
            <a:alphaModFix/>
          </a:blip>
          <a:stretch>
            <a:fillRect/>
          </a:stretch>
        </p:blipFill>
        <p:spPr>
          <a:xfrm>
            <a:off x="381000" y="1093850"/>
            <a:ext cx="2368650" cy="3552975"/>
          </a:xfrm>
          <a:prstGeom prst="rect">
            <a:avLst/>
          </a:prstGeom>
          <a:noFill/>
          <a:ln>
            <a:noFill/>
          </a:ln>
        </p:spPr>
      </p:pic>
      <p:pic>
        <p:nvPicPr>
          <p:cNvPr id="67" name="Google Shape;67;p14"/>
          <p:cNvPicPr preferRelativeResize="0"/>
          <p:nvPr/>
        </p:nvPicPr>
        <p:blipFill>
          <a:blip r:embed="rId12">
            <a:alphaModFix/>
          </a:blip>
          <a:stretch>
            <a:fillRect/>
          </a:stretch>
        </p:blipFill>
        <p:spPr>
          <a:xfrm rot="5400000">
            <a:off x="4904694" y="2354144"/>
            <a:ext cx="2632001" cy="2631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457200" lvl="0" marL="914400" rtl="0" algn="l">
              <a:spcBef>
                <a:spcPts val="0"/>
              </a:spcBef>
              <a:spcAft>
                <a:spcPts val="0"/>
              </a:spcAft>
              <a:buNone/>
            </a:pPr>
            <a:r>
              <a:rPr lang="en"/>
              <a:t>                                                      Kim</a:t>
            </a:r>
            <a:endParaRPr/>
          </a:p>
        </p:txBody>
      </p:sp>
      <p:sp>
        <p:nvSpPr>
          <p:cNvPr id="73" name="Google Shape;73;p15"/>
          <p:cNvSpPr txBox="1"/>
          <p:nvPr>
            <p:ph idx="1" type="body"/>
          </p:nvPr>
        </p:nvSpPr>
        <p:spPr>
          <a:xfrm>
            <a:off x="776375" y="246125"/>
            <a:ext cx="3318000" cy="251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  </a:t>
            </a:r>
            <a:r>
              <a:rPr lang="en" sz="1600">
                <a:solidFill>
                  <a:srgbClr val="00FFFF"/>
                </a:solidFill>
              </a:rPr>
              <a:t>  </a:t>
            </a:r>
            <a:r>
              <a:rPr lang="en" sz="1600">
                <a:solidFill>
                  <a:srgbClr val="1155CC"/>
                </a:solidFill>
              </a:rPr>
              <a:t> </a:t>
            </a:r>
            <a:r>
              <a:rPr lang="en" sz="2050">
                <a:solidFill>
                  <a:srgbClr val="1155CC"/>
                </a:solidFill>
                <a:highlight>
                  <a:srgbClr val="FFFFFF"/>
                </a:highlight>
                <a:latin typeface="Merriweather"/>
                <a:ea typeface="Merriweather"/>
                <a:cs typeface="Merriweather"/>
                <a:sym typeface="Merriweather"/>
              </a:rPr>
              <a:t>“....we do not take a trip; a trip takes us.”</a:t>
            </a:r>
            <a:endParaRPr sz="2050">
              <a:solidFill>
                <a:srgbClr val="1155CC"/>
              </a:solidFill>
              <a:highlight>
                <a:srgbClr val="FFFFFF"/>
              </a:highlight>
              <a:latin typeface="Merriweather"/>
              <a:ea typeface="Merriweather"/>
              <a:cs typeface="Merriweather"/>
              <a:sym typeface="Merriweather"/>
            </a:endParaRPr>
          </a:p>
          <a:p>
            <a:pPr indent="0" lvl="0" marL="0" rtl="0" algn="l">
              <a:spcBef>
                <a:spcPts val="1200"/>
              </a:spcBef>
              <a:spcAft>
                <a:spcPts val="1200"/>
              </a:spcAft>
              <a:buNone/>
            </a:pPr>
            <a:r>
              <a:rPr lang="en" sz="2050">
                <a:highlight>
                  <a:srgbClr val="FFFFFF"/>
                </a:highlight>
                <a:latin typeface="Merriweather"/>
                <a:ea typeface="Merriweather"/>
                <a:cs typeface="Merriweather"/>
                <a:sym typeface="Merriweather"/>
              </a:rPr>
              <a:t>― </a:t>
            </a:r>
            <a:r>
              <a:rPr b="1" lang="en" sz="2050">
                <a:highlight>
                  <a:srgbClr val="FFFFFF"/>
                </a:highlight>
                <a:latin typeface="Arial"/>
                <a:ea typeface="Arial"/>
                <a:cs typeface="Arial"/>
                <a:sym typeface="Arial"/>
              </a:rPr>
              <a:t>John Steinbeck, </a:t>
            </a:r>
            <a:r>
              <a:rPr b="1" i="1" lang="en" sz="2050">
                <a:highlight>
                  <a:srgbClr val="FFFFFF"/>
                </a:highlight>
                <a:uFill>
                  <a:noFill/>
                </a:uFill>
                <a:latin typeface="Arial"/>
                <a:ea typeface="Arial"/>
                <a:cs typeface="Arial"/>
                <a:sym typeface="Arial"/>
                <a:hlinkClick r:id="rId3"/>
              </a:rPr>
              <a:t>Travels with Charley: In Search of America</a:t>
            </a:r>
            <a:endParaRPr i="1" sz="2800"/>
          </a:p>
        </p:txBody>
      </p:sp>
      <p:pic>
        <p:nvPicPr>
          <p:cNvPr id="74" name="Google Shape;74;p15"/>
          <p:cNvPicPr preferRelativeResize="0"/>
          <p:nvPr/>
        </p:nvPicPr>
        <p:blipFill>
          <a:blip r:embed="rId4">
            <a:alphaModFix/>
          </a:blip>
          <a:stretch>
            <a:fillRect/>
          </a:stretch>
        </p:blipFill>
        <p:spPr>
          <a:xfrm>
            <a:off x="5823125" y="1666900"/>
            <a:ext cx="1953325" cy="2604425"/>
          </a:xfrm>
          <a:prstGeom prst="rect">
            <a:avLst/>
          </a:prstGeom>
          <a:noFill/>
          <a:ln>
            <a:noFill/>
          </a:ln>
        </p:spPr>
      </p:pic>
      <p:sp>
        <p:nvSpPr>
          <p:cNvPr id="75" name="Google Shape;75;p15"/>
          <p:cNvSpPr txBox="1"/>
          <p:nvPr/>
        </p:nvSpPr>
        <p:spPr>
          <a:xfrm>
            <a:off x="849000" y="2638950"/>
            <a:ext cx="3962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Code Pro"/>
                <a:ea typeface="Source Code Pro"/>
                <a:cs typeface="Source Code Pro"/>
                <a:sym typeface="Source Code Pro"/>
              </a:rPr>
              <a:t>Our hope is </a:t>
            </a:r>
            <a:endParaRPr>
              <a:latin typeface="Source Code Pro"/>
              <a:ea typeface="Source Code Pro"/>
              <a:cs typeface="Source Code Pro"/>
              <a:sym typeface="Source Code Pro"/>
            </a:endParaRPr>
          </a:p>
          <a:p>
            <a:pPr indent="0" lvl="0" marL="0" rtl="0" algn="l">
              <a:spcBef>
                <a:spcPts val="0"/>
              </a:spcBef>
              <a:spcAft>
                <a:spcPts val="0"/>
              </a:spcAft>
              <a:buNone/>
            </a:pPr>
            <a:r>
              <a:rPr lang="en">
                <a:latin typeface="Source Code Pro"/>
                <a:ea typeface="Source Code Pro"/>
                <a:cs typeface="Source Code Pro"/>
                <a:sym typeface="Source Code Pro"/>
              </a:rPr>
              <a:t>      that NCTE takes you </a:t>
            </a:r>
            <a:endParaRPr>
              <a:latin typeface="Source Code Pro"/>
              <a:ea typeface="Source Code Pro"/>
              <a:cs typeface="Source Code Pro"/>
              <a:sym typeface="Source Code Pro"/>
            </a:endParaRPr>
          </a:p>
          <a:p>
            <a:pPr indent="0" lvl="0" marL="0" rtl="0" algn="l">
              <a:spcBef>
                <a:spcPts val="0"/>
              </a:spcBef>
              <a:spcAft>
                <a:spcPts val="0"/>
              </a:spcAft>
              <a:buNone/>
            </a:pPr>
            <a:r>
              <a:rPr lang="en">
                <a:latin typeface="Source Code Pro"/>
                <a:ea typeface="Source Code Pro"/>
                <a:cs typeface="Source Code Pro"/>
                <a:sym typeface="Source Code Pro"/>
              </a:rPr>
              <a:t>    to places </a:t>
            </a:r>
            <a:endParaRPr>
              <a:latin typeface="Source Code Pro"/>
              <a:ea typeface="Source Code Pro"/>
              <a:cs typeface="Source Code Pro"/>
              <a:sym typeface="Source Code Pro"/>
            </a:endParaRPr>
          </a:p>
          <a:p>
            <a:pPr indent="0" lvl="0" marL="0" rtl="0" algn="l">
              <a:spcBef>
                <a:spcPts val="0"/>
              </a:spcBef>
              <a:spcAft>
                <a:spcPts val="0"/>
              </a:spcAft>
              <a:buNone/>
            </a:pPr>
            <a:r>
              <a:rPr lang="en">
                <a:latin typeface="Source Code Pro"/>
                <a:ea typeface="Source Code Pro"/>
                <a:cs typeface="Source Code Pro"/>
                <a:sym typeface="Source Code Pro"/>
              </a:rPr>
              <a:t>     you’ve never dreamed of going~</a:t>
            </a:r>
            <a:endParaRPr>
              <a:latin typeface="Source Code Pro"/>
              <a:ea typeface="Source Code Pro"/>
              <a:cs typeface="Source Code Pro"/>
              <a:sym typeface="Source Code Pro"/>
            </a:endParaRPr>
          </a:p>
          <a:p>
            <a:pPr indent="0" lvl="0" marL="0" rtl="0" algn="l">
              <a:spcBef>
                <a:spcPts val="0"/>
              </a:spcBef>
              <a:spcAft>
                <a:spcPts val="0"/>
              </a:spcAft>
              <a:buNone/>
            </a:pPr>
            <a:r>
              <a:rPr lang="en">
                <a:latin typeface="Source Code Pro"/>
                <a:ea typeface="Source Code Pro"/>
                <a:cs typeface="Source Code Pro"/>
                <a:sym typeface="Source Code Pro"/>
              </a:rPr>
              <a:t>         that your experiences </a:t>
            </a:r>
            <a:endParaRPr>
              <a:latin typeface="Source Code Pro"/>
              <a:ea typeface="Source Code Pro"/>
              <a:cs typeface="Source Code Pro"/>
              <a:sym typeface="Source Code Pro"/>
            </a:endParaRPr>
          </a:p>
          <a:p>
            <a:pPr indent="0" lvl="0" marL="0" rtl="0" algn="l">
              <a:spcBef>
                <a:spcPts val="0"/>
              </a:spcBef>
              <a:spcAft>
                <a:spcPts val="0"/>
              </a:spcAft>
              <a:buNone/>
            </a:pPr>
            <a:r>
              <a:rPr lang="en">
                <a:latin typeface="Source Code Pro"/>
                <a:ea typeface="Source Code Pro"/>
                <a:cs typeface="Source Code Pro"/>
                <a:sym typeface="Source Code Pro"/>
              </a:rPr>
              <a:t>             here </a:t>
            </a:r>
            <a:endParaRPr>
              <a:latin typeface="Source Code Pro"/>
              <a:ea typeface="Source Code Pro"/>
              <a:cs typeface="Source Code Pro"/>
              <a:sym typeface="Source Code Pro"/>
            </a:endParaRPr>
          </a:p>
          <a:p>
            <a:pPr indent="0" lvl="0" marL="0" rtl="0" algn="l">
              <a:spcBef>
                <a:spcPts val="0"/>
              </a:spcBef>
              <a:spcAft>
                <a:spcPts val="0"/>
              </a:spcAft>
              <a:buNone/>
            </a:pPr>
            <a:r>
              <a:rPr lang="en">
                <a:latin typeface="Source Code Pro"/>
                <a:ea typeface="Source Code Pro"/>
                <a:cs typeface="Source Code Pro"/>
                <a:sym typeface="Source Code Pro"/>
              </a:rPr>
              <a:t>ignite new passions </a:t>
            </a:r>
            <a:endParaRPr>
              <a:latin typeface="Source Code Pro"/>
              <a:ea typeface="Source Code Pro"/>
              <a:cs typeface="Source Code Pro"/>
              <a:sym typeface="Source Code Pro"/>
            </a:endParaRPr>
          </a:p>
          <a:p>
            <a:pPr indent="0" lvl="0" marL="0" rtl="0" algn="l">
              <a:spcBef>
                <a:spcPts val="0"/>
              </a:spcBef>
              <a:spcAft>
                <a:spcPts val="0"/>
              </a:spcAft>
              <a:buNone/>
            </a:pPr>
            <a:r>
              <a:rPr lang="en">
                <a:latin typeface="Source Code Pro"/>
                <a:ea typeface="Source Code Pro"/>
                <a:cs typeface="Source Code Pro"/>
                <a:sym typeface="Source Code Pro"/>
              </a:rPr>
              <a:t>         you never knew were there! </a:t>
            </a:r>
            <a:endParaRPr>
              <a:latin typeface="Source Code Pro"/>
              <a:ea typeface="Source Code Pro"/>
              <a:cs typeface="Source Code Pro"/>
              <a:sym typeface="Source Code P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Cento (Kim)</a:t>
            </a:r>
            <a:endParaRPr/>
          </a:p>
        </p:txBody>
      </p:sp>
      <p:sp>
        <p:nvSpPr>
          <p:cNvPr id="81" name="Google Shape;81;p16"/>
          <p:cNvSpPr txBox="1"/>
          <p:nvPr>
            <p:ph idx="1" type="body"/>
          </p:nvPr>
        </p:nvSpPr>
        <p:spPr>
          <a:xfrm>
            <a:off x="311700" y="1504600"/>
            <a:ext cx="8520600" cy="3340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Cento (taken from Latin for “patchwork”) poetry is composed entirely of existing lines of poetry, which appeals to reluctant writers while challenging them to think about each line they choose.</a:t>
            </a:r>
            <a:endParaRPr/>
          </a:p>
          <a:p>
            <a:pPr indent="0" lvl="0" marL="0" rtl="0" algn="l">
              <a:spcBef>
                <a:spcPts val="1200"/>
              </a:spcBef>
              <a:spcAft>
                <a:spcPts val="0"/>
              </a:spcAft>
              <a:buNone/>
            </a:pPr>
            <a:r>
              <a:rPr lang="en"/>
              <a:t>1)using large tongue depressors or tagboard, create a bank of lines one one side, title/author on the other;</a:t>
            </a:r>
            <a:endParaRPr/>
          </a:p>
          <a:p>
            <a:pPr indent="0" lvl="0" marL="0" rtl="0" algn="l">
              <a:spcBef>
                <a:spcPts val="1200"/>
              </a:spcBef>
              <a:spcAft>
                <a:spcPts val="0"/>
              </a:spcAft>
              <a:buNone/>
            </a:pPr>
            <a:r>
              <a:rPr lang="en"/>
              <a:t>2)invite writers to arrange the lines of their poems, photograph it when finished, and then photograph the flip side to credit the authors of each line as they appear in the poem; </a:t>
            </a:r>
            <a:endParaRPr/>
          </a:p>
          <a:p>
            <a:pPr indent="0" lvl="0" marL="0" rtl="0" algn="l">
              <a:spcBef>
                <a:spcPts val="1200"/>
              </a:spcBef>
              <a:spcAft>
                <a:spcPts val="1200"/>
              </a:spcAft>
              <a:buNone/>
            </a:pPr>
            <a:r>
              <a:rPr lang="en"/>
              <a:t>3)use themes, forms, figurative language - the possibilities are endless!</a:t>
            </a:r>
            <a:endParaRPr/>
          </a:p>
        </p:txBody>
      </p:sp>
      <p:pic>
        <p:nvPicPr>
          <p:cNvPr id="82" name="Google Shape;82;p16"/>
          <p:cNvPicPr preferRelativeResize="0"/>
          <p:nvPr/>
        </p:nvPicPr>
        <p:blipFill>
          <a:blip r:embed="rId3">
            <a:alphaModFix/>
          </a:blip>
          <a:stretch>
            <a:fillRect/>
          </a:stretch>
        </p:blipFill>
        <p:spPr>
          <a:xfrm>
            <a:off x="3772825" y="273550"/>
            <a:ext cx="1908375" cy="12310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Other Ways to Use the Lines</a:t>
            </a:r>
            <a:endParaRPr/>
          </a:p>
        </p:txBody>
      </p:sp>
      <p:sp>
        <p:nvSpPr>
          <p:cNvPr id="88" name="Google Shape;88;p17"/>
          <p:cNvSpPr txBox="1"/>
          <p:nvPr>
            <p:ph idx="1" type="body"/>
          </p:nvPr>
        </p:nvSpPr>
        <p:spPr>
          <a:xfrm>
            <a:off x="276325" y="15682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*Students can use one line as the first to inspire the rest of an original poem;</a:t>
            </a:r>
            <a:endParaRPr/>
          </a:p>
          <a:p>
            <a:pPr indent="0" lvl="0" marL="0" rtl="0" algn="l">
              <a:spcBef>
                <a:spcPts val="1200"/>
              </a:spcBef>
              <a:spcAft>
                <a:spcPts val="0"/>
              </a:spcAft>
              <a:buNone/>
            </a:pPr>
            <a:r>
              <a:rPr lang="en"/>
              <a:t>*Students can use a line as a middle or last line of their own poem;</a:t>
            </a:r>
            <a:endParaRPr/>
          </a:p>
          <a:p>
            <a:pPr indent="0" lvl="0" marL="0" rtl="0" algn="l">
              <a:spcBef>
                <a:spcPts val="1200"/>
              </a:spcBef>
              <a:spcAft>
                <a:spcPts val="0"/>
              </a:spcAft>
              <a:buNone/>
            </a:pPr>
            <a:r>
              <a:rPr lang="en"/>
              <a:t>*Students can use each word in the line vertically as the beginning or ending word of each new line (Golden Shovel;</a:t>
            </a:r>
            <a:endParaRPr/>
          </a:p>
          <a:p>
            <a:pPr indent="0" lvl="0" marL="0" rtl="0" algn="l">
              <a:spcBef>
                <a:spcPts val="1200"/>
              </a:spcBef>
              <a:spcAft>
                <a:spcPts val="1200"/>
              </a:spcAft>
              <a:buNone/>
            </a:pPr>
            <a:r>
              <a:rPr lang="en"/>
              <a:t>*Students can write a collaborative Cento poem!</a:t>
            </a:r>
            <a:endParaRPr/>
          </a:p>
        </p:txBody>
      </p:sp>
      <p:pic>
        <p:nvPicPr>
          <p:cNvPr id="89" name="Google Shape;89;p17"/>
          <p:cNvPicPr preferRelativeResize="0"/>
          <p:nvPr/>
        </p:nvPicPr>
        <p:blipFill rotWithShape="1">
          <a:blip r:embed="rId3">
            <a:alphaModFix/>
          </a:blip>
          <a:srcRect b="4920" l="9534" r="1852" t="-4920"/>
          <a:stretch/>
        </p:blipFill>
        <p:spPr>
          <a:xfrm>
            <a:off x="5000750" y="110825"/>
            <a:ext cx="2597775" cy="1457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title"/>
          </p:nvPr>
        </p:nvSpPr>
        <p:spPr>
          <a:xfrm>
            <a:off x="361225" y="67490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Writers in action</a:t>
            </a:r>
            <a:endParaRPr/>
          </a:p>
        </p:txBody>
      </p:sp>
      <p:sp>
        <p:nvSpPr>
          <p:cNvPr id="95" name="Google Shape;95;p18"/>
          <p:cNvSpPr txBox="1"/>
          <p:nvPr>
            <p:ph idx="1" type="body"/>
          </p:nvPr>
        </p:nvSpPr>
        <p:spPr>
          <a:xfrm>
            <a:off x="361225" y="1589100"/>
            <a:ext cx="3324900" cy="2273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Upper elementary, middle, and high school students enjoy composing Cento poetry from a bank of lines of poetry. </a:t>
            </a:r>
            <a:endParaRPr/>
          </a:p>
        </p:txBody>
      </p:sp>
      <p:pic>
        <p:nvPicPr>
          <p:cNvPr id="96" name="Google Shape;96;p18"/>
          <p:cNvPicPr preferRelativeResize="0"/>
          <p:nvPr/>
        </p:nvPicPr>
        <p:blipFill>
          <a:blip r:embed="rId3">
            <a:alphaModFix/>
          </a:blip>
          <a:stretch>
            <a:fillRect/>
          </a:stretch>
        </p:blipFill>
        <p:spPr>
          <a:xfrm>
            <a:off x="3927877" y="867850"/>
            <a:ext cx="4601324" cy="363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type="title"/>
          </p:nvPr>
        </p:nvSpPr>
        <p:spPr>
          <a:xfrm>
            <a:off x="538100" y="625375"/>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Pre-K students Bloom!</a:t>
            </a:r>
            <a:endParaRPr/>
          </a:p>
        </p:txBody>
      </p:sp>
      <p:sp>
        <p:nvSpPr>
          <p:cNvPr id="102" name="Google Shape;102;p19"/>
          <p:cNvSpPr txBox="1"/>
          <p:nvPr>
            <p:ph idx="1" type="body"/>
          </p:nvPr>
        </p:nvSpPr>
        <p:spPr>
          <a:xfrm>
            <a:off x="4245375" y="1977475"/>
            <a:ext cx="4400100" cy="2391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Pre-K and Primary school students enjoy composing their own poems using words on Jenga blocks. </a:t>
            </a:r>
            <a:endParaRPr/>
          </a:p>
        </p:txBody>
      </p:sp>
      <p:pic>
        <p:nvPicPr>
          <p:cNvPr id="103" name="Google Shape;103;p19"/>
          <p:cNvPicPr preferRelativeResize="0"/>
          <p:nvPr/>
        </p:nvPicPr>
        <p:blipFill>
          <a:blip r:embed="rId3">
            <a:alphaModFix/>
          </a:blip>
          <a:stretch>
            <a:fillRect/>
          </a:stretch>
        </p:blipFill>
        <p:spPr>
          <a:xfrm>
            <a:off x="431575" y="800200"/>
            <a:ext cx="3514125" cy="3850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Cento Example in photos </a:t>
            </a:r>
            <a:endParaRPr/>
          </a:p>
        </p:txBody>
      </p:sp>
      <p:sp>
        <p:nvSpPr>
          <p:cNvPr id="109" name="Google Shape;109;p20"/>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Front Side                         Back Side</a:t>
            </a:r>
            <a:endParaRPr/>
          </a:p>
        </p:txBody>
      </p:sp>
      <p:pic>
        <p:nvPicPr>
          <p:cNvPr id="110" name="Google Shape;110;p20"/>
          <p:cNvPicPr preferRelativeResize="0"/>
          <p:nvPr/>
        </p:nvPicPr>
        <p:blipFill>
          <a:blip r:embed="rId3">
            <a:alphaModFix/>
          </a:blip>
          <a:stretch>
            <a:fillRect/>
          </a:stretch>
        </p:blipFill>
        <p:spPr>
          <a:xfrm rot="-5400000">
            <a:off x="975725" y="1409375"/>
            <a:ext cx="2816475" cy="3747475"/>
          </a:xfrm>
          <a:prstGeom prst="rect">
            <a:avLst/>
          </a:prstGeom>
          <a:noFill/>
          <a:ln>
            <a:noFill/>
          </a:ln>
        </p:spPr>
      </p:pic>
      <p:pic>
        <p:nvPicPr>
          <p:cNvPr id="111" name="Google Shape;111;p20"/>
          <p:cNvPicPr preferRelativeResize="0"/>
          <p:nvPr/>
        </p:nvPicPr>
        <p:blipFill>
          <a:blip r:embed="rId4">
            <a:alphaModFix/>
          </a:blip>
          <a:stretch>
            <a:fillRect/>
          </a:stretch>
        </p:blipFill>
        <p:spPr>
          <a:xfrm rot="-5400000">
            <a:off x="5289875" y="1407352"/>
            <a:ext cx="2843350" cy="3783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Responding (Allison)</a:t>
            </a:r>
            <a:endParaRPr/>
          </a:p>
        </p:txBody>
      </p:sp>
      <p:sp>
        <p:nvSpPr>
          <p:cNvPr id="117" name="Google Shape;117;p21"/>
          <p:cNvSpPr txBox="1"/>
          <p:nvPr>
            <p:ph idx="1" type="body"/>
          </p:nvPr>
        </p:nvSpPr>
        <p:spPr>
          <a:xfrm>
            <a:off x="311700" y="1093850"/>
            <a:ext cx="8520600" cy="347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Seeing students as buds:</a:t>
            </a:r>
            <a:endParaRPr/>
          </a:p>
          <a:p>
            <a:pPr indent="0" lvl="0" marL="0" rtl="0" algn="l">
              <a:spcBef>
                <a:spcPts val="1200"/>
              </a:spcBef>
              <a:spcAft>
                <a:spcPts val="0"/>
              </a:spcAft>
              <a:buNone/>
            </a:pPr>
            <a:r>
              <a:rPr lang="en"/>
              <a:t>What will unfurl their petals?</a:t>
            </a:r>
            <a:endParaRPr/>
          </a:p>
          <a:p>
            <a:pPr indent="0" lvl="0" marL="0" rtl="0" algn="l">
              <a:spcBef>
                <a:spcPts val="1200"/>
              </a:spcBef>
              <a:spcAft>
                <a:spcPts val="0"/>
              </a:spcAft>
              <a:buNone/>
            </a:pPr>
            <a:r>
              <a:rPr lang="en"/>
              <a:t>What will bring them into blossom?</a:t>
            </a:r>
            <a:endParaRPr/>
          </a:p>
          <a:p>
            <a:pPr indent="0" lvl="0" marL="0" rtl="0" algn="l">
              <a:spcBef>
                <a:spcPts val="1200"/>
              </a:spcBef>
              <a:spcAft>
                <a:spcPts val="0"/>
              </a:spcAft>
              <a:buNone/>
            </a:pPr>
            <a:r>
              <a:rPr lang="en"/>
              <a:t>Success.</a:t>
            </a:r>
            <a:endParaRPr/>
          </a:p>
          <a:p>
            <a:pPr indent="0" lvl="0" marL="0" rtl="0" algn="l">
              <a:spcBef>
                <a:spcPts val="1200"/>
              </a:spcBef>
              <a:spcAft>
                <a:spcPts val="0"/>
              </a:spcAft>
              <a:buNone/>
            </a:pPr>
            <a:r>
              <a:rPr lang="en"/>
              <a:t>Success.</a:t>
            </a:r>
            <a:endParaRPr/>
          </a:p>
          <a:p>
            <a:pPr indent="0" lvl="0" marL="0" rtl="0" algn="l">
              <a:spcBef>
                <a:spcPts val="1200"/>
              </a:spcBef>
              <a:spcAft>
                <a:spcPts val="1200"/>
              </a:spcAft>
              <a:buNone/>
            </a:pPr>
            <a:r>
              <a:rPr lang="en"/>
              <a:t>Success.</a:t>
            </a:r>
            <a:endParaRPr/>
          </a:p>
        </p:txBody>
      </p:sp>
      <p:pic>
        <p:nvPicPr>
          <p:cNvPr id="118" name="Google Shape;118;p21"/>
          <p:cNvPicPr preferRelativeResize="0"/>
          <p:nvPr/>
        </p:nvPicPr>
        <p:blipFill>
          <a:blip r:embed="rId3">
            <a:alphaModFix/>
          </a:blip>
          <a:stretch>
            <a:fillRect/>
          </a:stretch>
        </p:blipFill>
        <p:spPr>
          <a:xfrm rot="-5400000">
            <a:off x="4149573" y="1333623"/>
            <a:ext cx="6364248" cy="3581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0" st="0"/>
                                            </p:txEl>
                                          </p:spTgt>
                                        </p:tgtEl>
                                        <p:attrNameLst>
                                          <p:attrName>style.visibility</p:attrName>
                                        </p:attrNameLst>
                                      </p:cBhvr>
                                      <p:to>
                                        <p:strVal val="visible"/>
                                      </p:to>
                                    </p:set>
                                    <p:animEffect filter="fade" transition="in">
                                      <p:cBhvr>
                                        <p:cTn dur="1000"/>
                                        <p:tgtEl>
                                          <p:spTgt spid="1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1" st="1"/>
                                            </p:txEl>
                                          </p:spTgt>
                                        </p:tgtEl>
                                        <p:attrNameLst>
                                          <p:attrName>style.visibility</p:attrName>
                                        </p:attrNameLst>
                                      </p:cBhvr>
                                      <p:to>
                                        <p:strVal val="visible"/>
                                      </p:to>
                                    </p:set>
                                    <p:animEffect filter="fade" transition="in">
                                      <p:cBhvr>
                                        <p:cTn dur="1000"/>
                                        <p:tgtEl>
                                          <p:spTgt spid="1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2" st="2"/>
                                            </p:txEl>
                                          </p:spTgt>
                                        </p:tgtEl>
                                        <p:attrNameLst>
                                          <p:attrName>style.visibility</p:attrName>
                                        </p:attrNameLst>
                                      </p:cBhvr>
                                      <p:to>
                                        <p:strVal val="visible"/>
                                      </p:to>
                                    </p:set>
                                    <p:animEffect filter="fade" transition="in">
                                      <p:cBhvr>
                                        <p:cTn dur="1000"/>
                                        <p:tgtEl>
                                          <p:spTgt spid="11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3" st="3"/>
                                            </p:txEl>
                                          </p:spTgt>
                                        </p:tgtEl>
                                        <p:attrNameLst>
                                          <p:attrName>style.visibility</p:attrName>
                                        </p:attrNameLst>
                                      </p:cBhvr>
                                      <p:to>
                                        <p:strVal val="visible"/>
                                      </p:to>
                                    </p:set>
                                    <p:animEffect filter="fade" transition="in">
                                      <p:cBhvr>
                                        <p:cTn dur="1000"/>
                                        <p:tgtEl>
                                          <p:spTgt spid="11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4" st="4"/>
                                            </p:txEl>
                                          </p:spTgt>
                                        </p:tgtEl>
                                        <p:attrNameLst>
                                          <p:attrName>style.visibility</p:attrName>
                                        </p:attrNameLst>
                                      </p:cBhvr>
                                      <p:to>
                                        <p:strVal val="visible"/>
                                      </p:to>
                                    </p:set>
                                    <p:animEffect filter="fade" transition="in">
                                      <p:cBhvr>
                                        <p:cTn dur="1000"/>
                                        <p:tgtEl>
                                          <p:spTgt spid="11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5" st="5"/>
                                            </p:txEl>
                                          </p:spTgt>
                                        </p:tgtEl>
                                        <p:attrNameLst>
                                          <p:attrName>style.visibility</p:attrName>
                                        </p:attrNameLst>
                                      </p:cBhvr>
                                      <p:to>
                                        <p:strVal val="visible"/>
                                      </p:to>
                                    </p:set>
                                    <p:animEffect filter="fade" transition="in">
                                      <p:cBhvr>
                                        <p:cTn dur="1000"/>
                                        <p:tgtEl>
                                          <p:spTgt spid="11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